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67"/>
  </p:notesMasterIdLst>
  <p:handoutMasterIdLst>
    <p:handoutMasterId r:id="rId68"/>
  </p:handoutMasterIdLst>
  <p:sldIdLst>
    <p:sldId id="557" r:id="rId2"/>
    <p:sldId id="1476" r:id="rId3"/>
    <p:sldId id="1468" r:id="rId4"/>
    <p:sldId id="1503" r:id="rId5"/>
    <p:sldId id="1512" r:id="rId6"/>
    <p:sldId id="1528" r:id="rId7"/>
    <p:sldId id="1529" r:id="rId8"/>
    <p:sldId id="1530" r:id="rId9"/>
    <p:sldId id="1469" r:id="rId10"/>
    <p:sldId id="1526" r:id="rId11"/>
    <p:sldId id="1523" r:id="rId12"/>
    <p:sldId id="1525" r:id="rId13"/>
    <p:sldId id="1527" r:id="rId14"/>
    <p:sldId id="1478" r:id="rId15"/>
    <p:sldId id="1483" r:id="rId16"/>
    <p:sldId id="1490" r:id="rId17"/>
    <p:sldId id="1491" r:id="rId18"/>
    <p:sldId id="1489" r:id="rId19"/>
    <p:sldId id="1492" r:id="rId20"/>
    <p:sldId id="1493" r:id="rId21"/>
    <p:sldId id="1494" r:id="rId22"/>
    <p:sldId id="1500" r:id="rId23"/>
    <p:sldId id="1495" r:id="rId24"/>
    <p:sldId id="1499" r:id="rId25"/>
    <p:sldId id="1518" r:id="rId26"/>
    <p:sldId id="1479" r:id="rId27"/>
    <p:sldId id="1486" r:id="rId28"/>
    <p:sldId id="1501" r:id="rId29"/>
    <p:sldId id="1504" r:id="rId30"/>
    <p:sldId id="1505" r:id="rId31"/>
    <p:sldId id="1477" r:id="rId32"/>
    <p:sldId id="1484" r:id="rId33"/>
    <p:sldId id="1510" r:id="rId34"/>
    <p:sldId id="1480" r:id="rId35"/>
    <p:sldId id="1541" r:id="rId36"/>
    <p:sldId id="1487" r:id="rId37"/>
    <p:sldId id="1502" r:id="rId38"/>
    <p:sldId id="1522" r:id="rId39"/>
    <p:sldId id="1547" r:id="rId40"/>
    <p:sldId id="1506" r:id="rId41"/>
    <p:sldId id="1481" r:id="rId42"/>
    <p:sldId id="1508" r:id="rId43"/>
    <p:sldId id="1488" r:id="rId44"/>
    <p:sldId id="1513" r:id="rId45"/>
    <p:sldId id="1482" r:id="rId46"/>
    <p:sldId id="1536" r:id="rId47"/>
    <p:sldId id="1537" r:id="rId48"/>
    <p:sldId id="1485" r:id="rId49"/>
    <p:sldId id="1534" r:id="rId50"/>
    <p:sldId id="1548" r:id="rId51"/>
    <p:sldId id="1532" r:id="rId52"/>
    <p:sldId id="1550" r:id="rId53"/>
    <p:sldId id="1546" r:id="rId54"/>
    <p:sldId id="1531" r:id="rId55"/>
    <p:sldId id="1533" r:id="rId56"/>
    <p:sldId id="1549" r:id="rId57"/>
    <p:sldId id="1535" r:id="rId58"/>
    <p:sldId id="1524" r:id="rId59"/>
    <p:sldId id="1516" r:id="rId60"/>
    <p:sldId id="1542" r:id="rId61"/>
    <p:sldId id="1543" r:id="rId62"/>
    <p:sldId id="1544" r:id="rId63"/>
    <p:sldId id="1545" r:id="rId64"/>
    <p:sldId id="1515" r:id="rId65"/>
    <p:sldId id="1517" r:id="rId66"/>
  </p:sldIdLst>
  <p:sldSz cx="12192000" cy="6858000"/>
  <p:notesSz cx="6797675" cy="9928225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orient="horz" pos="74" userDrawn="1">
          <p15:clr>
            <a:srgbClr val="A4A3A4"/>
          </p15:clr>
        </p15:guide>
        <p15:guide id="3" orient="horz" pos="363" userDrawn="1">
          <p15:clr>
            <a:srgbClr val="A4A3A4"/>
          </p15:clr>
        </p15:guide>
        <p15:guide id="4" orient="horz" pos="664" userDrawn="1">
          <p15:clr>
            <a:srgbClr val="A4A3A4"/>
          </p15:clr>
        </p15:guide>
        <p15:guide id="5" orient="horz" pos="4161" userDrawn="1">
          <p15:clr>
            <a:srgbClr val="A4A3A4"/>
          </p15:clr>
        </p15:guide>
        <p15:guide id="6" orient="horz" pos="3756" userDrawn="1">
          <p15:clr>
            <a:srgbClr val="A4A3A4"/>
          </p15:clr>
        </p15:guide>
        <p15:guide id="7" orient="horz" pos="165" userDrawn="1">
          <p15:clr>
            <a:srgbClr val="A4A3A4"/>
          </p15:clr>
        </p15:guide>
        <p15:guide id="8" orient="horz" pos="854" userDrawn="1">
          <p15:clr>
            <a:srgbClr val="A4A3A4"/>
          </p15:clr>
        </p15:guide>
        <p15:guide id="9" orient="horz" pos="2441" userDrawn="1">
          <p15:clr>
            <a:srgbClr val="A4A3A4"/>
          </p15:clr>
        </p15:guide>
        <p15:guide id="10" orient="horz" pos="2257" userDrawn="1">
          <p15:clr>
            <a:srgbClr val="A4A3A4"/>
          </p15:clr>
        </p15:guide>
        <p15:guide id="11" pos="470" userDrawn="1">
          <p15:clr>
            <a:srgbClr val="A4A3A4"/>
          </p15:clr>
        </p15:guide>
        <p15:guide id="12" pos="7222" userDrawn="1">
          <p15:clr>
            <a:srgbClr val="A4A3A4"/>
          </p15:clr>
        </p15:guide>
        <p15:guide id="13" pos="3910" userDrawn="1">
          <p15:clr>
            <a:srgbClr val="A4A3A4"/>
          </p15:clr>
        </p15:guide>
        <p15:guide id="14" pos="3798" userDrawn="1">
          <p15:clr>
            <a:srgbClr val="A4A3A4"/>
          </p15:clr>
        </p15:guide>
        <p15:guide id="15" pos="7468" userDrawn="1">
          <p15:clr>
            <a:srgbClr val="A4A3A4"/>
          </p15:clr>
        </p15:guide>
        <p15:guide id="16" pos="6382" userDrawn="1">
          <p15:clr>
            <a:srgbClr val="A4A3A4"/>
          </p15:clr>
        </p15:guide>
        <p15:guide id="17" pos="3495" userDrawn="1">
          <p15:clr>
            <a:srgbClr val="A4A3A4"/>
          </p15:clr>
        </p15:guide>
        <p15:guide id="18" pos="3376" userDrawn="1">
          <p15:clr>
            <a:srgbClr val="A4A3A4"/>
          </p15:clr>
        </p15:guide>
        <p15:guide id="19" pos="7297" userDrawn="1">
          <p15:clr>
            <a:srgbClr val="A4A3A4"/>
          </p15:clr>
        </p15:guide>
        <p15:guide id="20" pos="2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UBA Mathias ItecArcTar" initials="KMI" lastIdx="4" clrIdx="0">
    <p:extLst>
      <p:ext uri="{19B8F6BF-5375-455C-9EA6-DF929625EA0E}">
        <p15:presenceInfo xmlns:p15="http://schemas.microsoft.com/office/powerpoint/2012/main" userId="S-1-5-21-2052699199-3915784498-1582209984-721095" providerId="AD"/>
      </p:ext>
    </p:extLst>
  </p:cmAuthor>
  <p:cmAuthor id="2" name="CAPTIER Florent ItecCttLab" initials="CFI" lastIdx="1" clrIdx="1">
    <p:extLst>
      <p:ext uri="{19B8F6BF-5375-455C-9EA6-DF929625EA0E}">
        <p15:presenceInfo xmlns:p15="http://schemas.microsoft.com/office/powerpoint/2012/main" userId="S-1-5-21-2052699199-3915784498-1582209984-623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BCD"/>
    <a:srgbClr val="D9D9D9"/>
    <a:srgbClr val="1E4B7C"/>
    <a:srgbClr val="23558C"/>
    <a:srgbClr val="E60028"/>
    <a:srgbClr val="20BEE8"/>
    <a:srgbClr val="68BFE3"/>
    <a:srgbClr val="B2B2B2"/>
    <a:srgbClr val="EF8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096" autoAdjust="0"/>
  </p:normalViewPr>
  <p:slideViewPr>
    <p:cSldViewPr>
      <p:cViewPr varScale="1">
        <p:scale>
          <a:sx n="85" d="100"/>
          <a:sy n="85" d="100"/>
        </p:scale>
        <p:origin x="67" y="538"/>
      </p:cViewPr>
      <p:guideLst>
        <p:guide orient="horz" pos="2176"/>
        <p:guide orient="horz" pos="74"/>
        <p:guide orient="horz" pos="363"/>
        <p:guide orient="horz" pos="664"/>
        <p:guide orient="horz" pos="4161"/>
        <p:guide orient="horz" pos="3756"/>
        <p:guide orient="horz" pos="165"/>
        <p:guide orient="horz" pos="854"/>
        <p:guide orient="horz" pos="2441"/>
        <p:guide orient="horz" pos="2257"/>
        <p:guide pos="470"/>
        <p:guide pos="7222"/>
        <p:guide pos="3910"/>
        <p:guide pos="3798"/>
        <p:guide pos="7468"/>
        <p:guide pos="6382"/>
        <p:guide pos="3495"/>
        <p:guide pos="3376"/>
        <p:guide pos="7297"/>
        <p:guide pos="210"/>
      </p:guideLst>
    </p:cSldViewPr>
  </p:slideViewPr>
  <p:outlineViewPr>
    <p:cViewPr>
      <p:scale>
        <a:sx n="33" d="100"/>
        <a:sy n="33" d="100"/>
      </p:scale>
      <p:origin x="264" y="335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3384" y="5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C9CCB-E31B-4682-ABB7-197C1B18EDF4}" type="doc">
      <dgm:prSet loTypeId="urn:microsoft.com/office/officeart/2005/8/layout/radial6" loCatId="cycle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C3349AD3-6D46-418B-B4AD-FCF8AED3A33B}">
      <dgm:prSet phldrT="[Texte]" custT="1"/>
      <dgm:spPr>
        <a:xfrm>
          <a:off x="3144028" y="1523425"/>
          <a:ext cx="1823545" cy="1823545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FFFFFF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lIns="0" tIns="0" rIns="0" bIns="0"/>
        <a:lstStyle/>
        <a:p>
          <a:pPr algn="ctr">
            <a:buNone/>
          </a:pPr>
          <a:r>
            <a:rPr lang="fr-FR" sz="2000" b="1" dirty="0">
              <a:solidFill>
                <a:srgbClr val="FFFFFF">
                  <a:lumMod val="50000"/>
                </a:srgbClr>
              </a:solidFill>
              <a:latin typeface="Arial"/>
              <a:ea typeface="+mn-ea"/>
              <a:cs typeface="Arial"/>
            </a:rPr>
            <a:t>Cadre de référence</a:t>
          </a:r>
        </a:p>
        <a:p>
          <a:pPr algn="ctr">
            <a:buNone/>
          </a:pPr>
          <a:r>
            <a:rPr lang="fr-FR" sz="2000" b="1" dirty="0">
              <a:solidFill>
                <a:srgbClr val="FFFFFF">
                  <a:lumMod val="50000"/>
                </a:srgbClr>
              </a:solidFill>
              <a:latin typeface="Arial"/>
              <a:ea typeface="+mn-ea"/>
              <a:cs typeface="Arial"/>
            </a:rPr>
            <a:t>Digital Agence</a:t>
          </a:r>
        </a:p>
      </dgm:t>
    </dgm:pt>
    <dgm:pt modelId="{4C0AD147-23D0-4D03-8077-BD3E49A184D0}" type="parTrans" cxnId="{0918F56C-76E6-4DD0-A842-7F0F83EFEC7E}">
      <dgm:prSet/>
      <dgm:spPr/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B90BCEEA-2890-4D87-9B70-1C96E3FC7F35}" type="sibTrans" cxnId="{0918F56C-76E6-4DD0-A842-7F0F83EFEC7E}">
      <dgm:prSet/>
      <dgm:spPr/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AB85C3EE-566F-48B0-A126-DA0717A0451E}">
      <dgm:prSet phldrT="[Texte]" custT="1"/>
      <dgm:spPr>
        <a:xfrm>
          <a:off x="1558965" y="2221168"/>
          <a:ext cx="1276482" cy="1276482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FFFFFF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lIns="0" tIns="0" rIns="0" bIns="0"/>
        <a:lstStyle/>
        <a:p>
          <a:pPr algn="ctr">
            <a:buNone/>
          </a:pPr>
          <a:r>
            <a:rPr lang="fr-FR" sz="1200" b="1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Hébergement &amp; Cloud</a:t>
          </a:r>
        </a:p>
      </dgm:t>
    </dgm:pt>
    <dgm:pt modelId="{5EDEDA2D-3D07-490F-ACB1-9B2A7BD6C41F}" type="parTrans" cxnId="{EFCEC1E0-B267-471F-8F65-CA41DB671D73}">
      <dgm:prSet/>
      <dgm:spPr/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91C49B92-275D-4542-A82A-698D7ADDA837}" type="sibTrans" cxnId="{EFCEC1E0-B267-471F-8F65-CA41DB671D73}">
      <dgm:prSet/>
      <dgm:spPr>
        <a:xfrm>
          <a:off x="2111431" y="490828"/>
          <a:ext cx="3888738" cy="3888738"/>
        </a:xfrm>
        <a:prstGeom prst="blockArc">
          <a:avLst>
            <a:gd name="adj1" fmla="val 10028571"/>
            <a:gd name="adj2" fmla="val 13114286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gm:spPr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606C6BDD-E1DB-4B16-9AE8-EC8ECEB18187}">
      <dgm:prSet phldrT="[Texte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xfrm>
          <a:off x="2590407" y="3514556"/>
          <a:ext cx="1276482" cy="1276482"/>
        </a:xfrm>
        <a:prstGeom prst="ellipse">
          <a:avLst/>
        </a:prstGeom>
        <a:ln/>
      </dgm:spPr>
      <dgm:t>
        <a:bodyPr lIns="0" tIns="0" rIns="0" bIns="0"/>
        <a:lstStyle/>
        <a:p>
          <a:pPr algn="ctr">
            <a:buNone/>
          </a:pPr>
          <a:r>
            <a:rPr lang="fr-FR" sz="1150" b="1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Environnement de travail &amp; Moyens d’accès</a:t>
          </a:r>
        </a:p>
      </dgm:t>
    </dgm:pt>
    <dgm:pt modelId="{13D01D39-2B71-469E-89AF-48EBBC98D620}" type="parTrans" cxnId="{D9A8E6CA-E36A-4EF5-9643-81C25AA38112}">
      <dgm:prSet/>
      <dgm:spPr/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B72B7DE6-EBA8-4F51-9D8D-82E0D53B08E9}" type="sibTrans" cxnId="{D9A8E6CA-E36A-4EF5-9643-81C25AA38112}">
      <dgm:prSet/>
      <dgm:spPr>
        <a:xfrm>
          <a:off x="2111431" y="490828"/>
          <a:ext cx="3888738" cy="3888738"/>
        </a:xfrm>
        <a:prstGeom prst="blockArc">
          <a:avLst>
            <a:gd name="adj1" fmla="val 6942857"/>
            <a:gd name="adj2" fmla="val 10028571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gm:spPr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399CB1E4-F718-4E32-B71F-4A39FFB79DE4}">
      <dgm:prSet phldrT="[Texte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xfrm>
          <a:off x="3417559" y="-109434"/>
          <a:ext cx="1276482" cy="1276482"/>
        </a:xfrm>
        <a:prstGeom prst="ellipse">
          <a:avLst/>
        </a:prstGeom>
        <a:ln/>
      </dgm:spPr>
      <dgm:t>
        <a:bodyPr lIns="0" tIns="0" rIns="0" bIns="0"/>
        <a:lstStyle/>
        <a:p>
          <a:pPr algn="ctr">
            <a:buNone/>
          </a:pPr>
          <a:r>
            <a:rPr lang="fr-FR" sz="1200" b="1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Architecture </a:t>
          </a:r>
        </a:p>
        <a:p>
          <a:pPr algn="ctr">
            <a:buNone/>
          </a:pPr>
          <a:r>
            <a:rPr lang="fr-FR" sz="1200" b="1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&amp; Socles logiciels</a:t>
          </a:r>
        </a:p>
      </dgm:t>
    </dgm:pt>
    <dgm:pt modelId="{2CF6C037-00D4-4C25-B7C1-2DA80670321A}" type="parTrans" cxnId="{78B7D187-D2EF-4433-828B-3A6614194E33}">
      <dgm:prSet/>
      <dgm:spPr/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928C64E5-0F8B-4940-9438-B85DB6F96B13}" type="sibTrans" cxnId="{78B7D187-D2EF-4433-828B-3A6614194E33}">
      <dgm:prSet/>
      <dgm:spPr>
        <a:xfrm>
          <a:off x="2111431" y="490828"/>
          <a:ext cx="3888738" cy="3888738"/>
        </a:xfrm>
        <a:prstGeom prst="blockArc">
          <a:avLst>
            <a:gd name="adj1" fmla="val 16200000"/>
            <a:gd name="adj2" fmla="val 19285714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gm:spPr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E139913E-063B-4088-B5B6-31F7E8B4791E}">
      <dgm:prSet phldrT="[Texte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xfrm>
          <a:off x="1927083" y="608341"/>
          <a:ext cx="1276482" cy="1276482"/>
        </a:xfrm>
        <a:prstGeom prst="ellipse">
          <a:avLst/>
        </a:prstGeom>
        <a:ln/>
      </dgm:spPr>
      <dgm:t>
        <a:bodyPr lIns="0" tIns="0" rIns="0" bIns="0"/>
        <a:lstStyle/>
        <a:p>
          <a:pPr algn="ctr">
            <a:buNone/>
          </a:pPr>
          <a:r>
            <a:rPr lang="fr-FR" sz="1200" b="1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Monitoring &amp; Exploitabilité</a:t>
          </a:r>
        </a:p>
      </dgm:t>
    </dgm:pt>
    <dgm:pt modelId="{8B4DBB12-5571-4375-89FD-9F79C3F1F382}" type="parTrans" cxnId="{E507FE7A-F0C5-4504-8DB5-048F6354C17D}">
      <dgm:prSet/>
      <dgm:spPr/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1C67FFB2-1310-4F6A-A305-DB9999FAF5B9}" type="sibTrans" cxnId="{E507FE7A-F0C5-4504-8DB5-048F6354C17D}">
      <dgm:prSet/>
      <dgm:spPr>
        <a:xfrm>
          <a:off x="2111431" y="490828"/>
          <a:ext cx="3888738" cy="3888738"/>
        </a:xfrm>
        <a:prstGeom prst="blockArc">
          <a:avLst>
            <a:gd name="adj1" fmla="val 13114286"/>
            <a:gd name="adj2" fmla="val 16200000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gm:spPr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5221330C-DCAB-4206-A8B7-EA73B1ED67BB}">
      <dgm:prSet phldrT="[Texte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xfrm>
          <a:off x="4908036" y="608341"/>
          <a:ext cx="1276482" cy="1276482"/>
        </a:xfrm>
        <a:prstGeom prst="ellipse">
          <a:avLst/>
        </a:prstGeom>
        <a:ln/>
      </dgm:spPr>
      <dgm:t>
        <a:bodyPr lIns="0" tIns="0" rIns="0" bIns="0"/>
        <a:lstStyle/>
        <a:p>
          <a:pPr algn="ctr">
            <a:buNone/>
          </a:pPr>
          <a:r>
            <a:rPr lang="fr-FR" sz="1200" b="1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OBA</a:t>
          </a:r>
        </a:p>
      </dgm:t>
    </dgm:pt>
    <dgm:pt modelId="{CBE3FA39-5294-452C-8378-7B8F3AFE12CA}" type="parTrans" cxnId="{E14C2FE0-2FF9-4968-9FFB-49A146C91F38}">
      <dgm:prSet/>
      <dgm:spPr/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A04D4B95-5FEF-4DBE-A2BE-6AC17904D54E}" type="sibTrans" cxnId="{E14C2FE0-2FF9-4968-9FFB-49A146C91F38}">
      <dgm:prSet/>
      <dgm:spPr>
        <a:xfrm>
          <a:off x="2111431" y="490828"/>
          <a:ext cx="3888738" cy="3888738"/>
        </a:xfrm>
        <a:prstGeom prst="blockArc">
          <a:avLst>
            <a:gd name="adj1" fmla="val 19285714"/>
            <a:gd name="adj2" fmla="val 771429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gm:spPr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0280A15A-AE77-43F7-81B9-D9E37E325127}">
      <dgm:prSet phldrT="[Texte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xfrm>
          <a:off x="4244712" y="3514556"/>
          <a:ext cx="1276482" cy="1276482"/>
        </a:xfrm>
        <a:prstGeom prst="ellipse">
          <a:avLst/>
        </a:prstGeom>
        <a:ln/>
      </dgm:spPr>
      <dgm:t>
        <a:bodyPr lIns="0" tIns="0" rIns="0" bIns="0"/>
        <a:lstStyle/>
        <a:p>
          <a:pPr algn="ctr">
            <a:buNone/>
          </a:pPr>
          <a:r>
            <a:rPr lang="fr-FR" sz="1200" b="1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Sécurité</a:t>
          </a:r>
        </a:p>
      </dgm:t>
    </dgm:pt>
    <dgm:pt modelId="{D92CC09D-4E32-44B6-8DC1-1DE984F012EA}" type="parTrans" cxnId="{B92B73E1-85FB-4CC7-A1E1-E609B907E851}">
      <dgm:prSet/>
      <dgm:spPr/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E7CAD5EE-F663-44EC-8A42-DDC6EE06003E}" type="sibTrans" cxnId="{B92B73E1-85FB-4CC7-A1E1-E609B907E851}">
      <dgm:prSet/>
      <dgm:spPr>
        <a:xfrm>
          <a:off x="2111431" y="490828"/>
          <a:ext cx="3888738" cy="3888738"/>
        </a:xfrm>
        <a:prstGeom prst="blockArc">
          <a:avLst>
            <a:gd name="adj1" fmla="val 3857143"/>
            <a:gd name="adj2" fmla="val 6942857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gm:spPr>
      <dgm:t>
        <a:bodyPr/>
        <a:lstStyle/>
        <a:p>
          <a:pPr algn="ctr"/>
          <a:endParaRPr lang="fr-FR" sz="2000">
            <a:solidFill>
              <a:srgbClr val="000000"/>
            </a:solidFill>
          </a:endParaRPr>
        </a:p>
      </dgm:t>
    </dgm:pt>
    <dgm:pt modelId="{C19170EB-6BF7-4B30-A429-644E9030F147}">
      <dgm:prSet phldrT="[Texte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xfrm>
          <a:off x="5276154" y="2221168"/>
          <a:ext cx="1276482" cy="1276482"/>
        </a:xfrm>
        <a:prstGeom prst="ellipse">
          <a:avLst/>
        </a:prstGeom>
        <a:ln/>
      </dgm:spPr>
      <dgm:t>
        <a:bodyPr lIns="0" tIns="0" rIns="0" bIns="0"/>
        <a:lstStyle/>
        <a:p>
          <a:pPr algn="ctr">
            <a:buNone/>
          </a:pPr>
          <a:r>
            <a:rPr lang="fr-FR" sz="1200" b="1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Outillage projet</a:t>
          </a:r>
        </a:p>
        <a:p>
          <a:pPr algn="ctr">
            <a:buNone/>
          </a:pPr>
          <a:r>
            <a:rPr lang="fr-FR" sz="1200" b="1" dirty="0" err="1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Continuous</a:t>
          </a:r>
          <a:r>
            <a:rPr lang="fr-FR" sz="1200" b="1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 Delivery</a:t>
          </a:r>
        </a:p>
      </dgm:t>
    </dgm:pt>
    <dgm:pt modelId="{C73AD56F-694B-4085-88DA-538B5EE8E750}" type="parTrans" cxnId="{1E032113-1863-4B50-9A7C-022C15DB58EE}">
      <dgm:prSet/>
      <dgm:spPr/>
      <dgm:t>
        <a:bodyPr/>
        <a:lstStyle/>
        <a:p>
          <a:endParaRPr lang="fr-FR" sz="2400">
            <a:solidFill>
              <a:srgbClr val="000000"/>
            </a:solidFill>
          </a:endParaRPr>
        </a:p>
      </dgm:t>
    </dgm:pt>
    <dgm:pt modelId="{76CB74F6-A4CF-46F7-AA0F-F67D545AE35A}" type="sibTrans" cxnId="{1E032113-1863-4B50-9A7C-022C15DB58EE}">
      <dgm:prSet/>
      <dgm:spPr>
        <a:xfrm>
          <a:off x="2111431" y="490828"/>
          <a:ext cx="3888738" cy="3888738"/>
        </a:xfrm>
        <a:prstGeom prst="blockArc">
          <a:avLst>
            <a:gd name="adj1" fmla="val 771429"/>
            <a:gd name="adj2" fmla="val 3857143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gm:spPr>
      <dgm:t>
        <a:bodyPr/>
        <a:lstStyle/>
        <a:p>
          <a:endParaRPr lang="fr-FR" sz="2400">
            <a:solidFill>
              <a:srgbClr val="000000"/>
            </a:solidFill>
          </a:endParaRPr>
        </a:p>
      </dgm:t>
    </dgm:pt>
    <dgm:pt modelId="{68FD345C-07BB-4BF7-A974-F0D55A916E10}" type="pres">
      <dgm:prSet presAssocID="{CFEC9CCB-E31B-4682-ABB7-197C1B18EDF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C3482FC-27D1-4653-B0CF-D929B2E58338}" type="pres">
      <dgm:prSet presAssocID="{C3349AD3-6D46-418B-B4AD-FCF8AED3A33B}" presName="centerShape" presStyleLbl="node0" presStyleIdx="0" presStyleCnt="1" custScaleX="121000" custScaleY="121000"/>
      <dgm:spPr/>
    </dgm:pt>
    <dgm:pt modelId="{C6F01165-9602-4717-8432-DBBD86BAB23A}" type="pres">
      <dgm:prSet presAssocID="{399CB1E4-F718-4E32-B71F-4A39FFB79DE4}" presName="node" presStyleLbl="node1" presStyleIdx="0" presStyleCnt="7" custScaleX="121000" custScaleY="121000">
        <dgm:presLayoutVars>
          <dgm:bulletEnabled val="1"/>
        </dgm:presLayoutVars>
      </dgm:prSet>
      <dgm:spPr/>
    </dgm:pt>
    <dgm:pt modelId="{ACA84553-BFE0-43A6-B70B-60D426E65D0C}" type="pres">
      <dgm:prSet presAssocID="{399CB1E4-F718-4E32-B71F-4A39FFB79DE4}" presName="dummy" presStyleCnt="0"/>
      <dgm:spPr/>
    </dgm:pt>
    <dgm:pt modelId="{01EA4CCB-BB1A-4FC0-8A28-F435FAC09BF3}" type="pres">
      <dgm:prSet presAssocID="{928C64E5-0F8B-4940-9438-B85DB6F96B13}" presName="sibTrans" presStyleLbl="sibTrans2D1" presStyleIdx="0" presStyleCnt="7"/>
      <dgm:spPr/>
    </dgm:pt>
    <dgm:pt modelId="{83692EC3-055A-4B03-BC82-30C9B96C0F48}" type="pres">
      <dgm:prSet presAssocID="{5221330C-DCAB-4206-A8B7-EA73B1ED67BB}" presName="node" presStyleLbl="node1" presStyleIdx="1" presStyleCnt="7" custScaleX="121000" custScaleY="121000">
        <dgm:presLayoutVars>
          <dgm:bulletEnabled val="1"/>
        </dgm:presLayoutVars>
      </dgm:prSet>
      <dgm:spPr/>
    </dgm:pt>
    <dgm:pt modelId="{E4519250-0A4E-470B-8A95-05C095B612B2}" type="pres">
      <dgm:prSet presAssocID="{5221330C-DCAB-4206-A8B7-EA73B1ED67BB}" presName="dummy" presStyleCnt="0"/>
      <dgm:spPr/>
    </dgm:pt>
    <dgm:pt modelId="{1B4C67A1-9093-4822-BAA4-34B1F1D4A4CF}" type="pres">
      <dgm:prSet presAssocID="{A04D4B95-5FEF-4DBE-A2BE-6AC17904D54E}" presName="sibTrans" presStyleLbl="sibTrans2D1" presStyleIdx="1" presStyleCnt="7"/>
      <dgm:spPr/>
    </dgm:pt>
    <dgm:pt modelId="{CBD3B658-629C-4629-A871-19DA9203EB2B}" type="pres">
      <dgm:prSet presAssocID="{C19170EB-6BF7-4B30-A429-644E9030F147}" presName="node" presStyleLbl="node1" presStyleIdx="2" presStyleCnt="7" custScaleX="121000" custScaleY="121000">
        <dgm:presLayoutVars>
          <dgm:bulletEnabled val="1"/>
        </dgm:presLayoutVars>
      </dgm:prSet>
      <dgm:spPr/>
    </dgm:pt>
    <dgm:pt modelId="{4106A6E0-A404-464F-836F-4B92221CAADD}" type="pres">
      <dgm:prSet presAssocID="{C19170EB-6BF7-4B30-A429-644E9030F147}" presName="dummy" presStyleCnt="0"/>
      <dgm:spPr/>
    </dgm:pt>
    <dgm:pt modelId="{2156673C-253D-4A6D-AABB-697D52C5CF24}" type="pres">
      <dgm:prSet presAssocID="{76CB74F6-A4CF-46F7-AA0F-F67D545AE35A}" presName="sibTrans" presStyleLbl="sibTrans2D1" presStyleIdx="2" presStyleCnt="7"/>
      <dgm:spPr/>
    </dgm:pt>
    <dgm:pt modelId="{4DBC3647-83C4-46F3-B602-5D6BD12C65D4}" type="pres">
      <dgm:prSet presAssocID="{0280A15A-AE77-43F7-81B9-D9E37E325127}" presName="node" presStyleLbl="node1" presStyleIdx="3" presStyleCnt="7" custScaleX="121000" custScaleY="121000">
        <dgm:presLayoutVars>
          <dgm:bulletEnabled val="1"/>
        </dgm:presLayoutVars>
      </dgm:prSet>
      <dgm:spPr/>
    </dgm:pt>
    <dgm:pt modelId="{F367CAC3-D5D4-4C0B-BAD4-9E0CA6508C6C}" type="pres">
      <dgm:prSet presAssocID="{0280A15A-AE77-43F7-81B9-D9E37E325127}" presName="dummy" presStyleCnt="0"/>
      <dgm:spPr/>
    </dgm:pt>
    <dgm:pt modelId="{FBB455A0-56CC-4B51-A574-651521FDFE12}" type="pres">
      <dgm:prSet presAssocID="{E7CAD5EE-F663-44EC-8A42-DDC6EE06003E}" presName="sibTrans" presStyleLbl="sibTrans2D1" presStyleIdx="3" presStyleCnt="7"/>
      <dgm:spPr/>
    </dgm:pt>
    <dgm:pt modelId="{B98060D0-5418-416B-B806-8469B93CE289}" type="pres">
      <dgm:prSet presAssocID="{606C6BDD-E1DB-4B16-9AE8-EC8ECEB18187}" presName="node" presStyleLbl="node1" presStyleIdx="4" presStyleCnt="7" custScaleX="121000" custScaleY="121000">
        <dgm:presLayoutVars>
          <dgm:bulletEnabled val="1"/>
        </dgm:presLayoutVars>
      </dgm:prSet>
      <dgm:spPr/>
    </dgm:pt>
    <dgm:pt modelId="{22CF8870-1298-4123-8AE6-9A26E7BC3958}" type="pres">
      <dgm:prSet presAssocID="{606C6BDD-E1DB-4B16-9AE8-EC8ECEB18187}" presName="dummy" presStyleCnt="0"/>
      <dgm:spPr/>
    </dgm:pt>
    <dgm:pt modelId="{EC8EDA89-ABD6-40DA-B468-F5889728BCAC}" type="pres">
      <dgm:prSet presAssocID="{B72B7DE6-EBA8-4F51-9D8D-82E0D53B08E9}" presName="sibTrans" presStyleLbl="sibTrans2D1" presStyleIdx="4" presStyleCnt="7"/>
      <dgm:spPr/>
    </dgm:pt>
    <dgm:pt modelId="{A84107D5-82CC-4972-82E1-49A14BF3F8E8}" type="pres">
      <dgm:prSet presAssocID="{AB85C3EE-566F-48B0-A126-DA0717A0451E}" presName="node" presStyleLbl="node1" presStyleIdx="5" presStyleCnt="7" custScaleX="121000" custScaleY="121000">
        <dgm:presLayoutVars>
          <dgm:bulletEnabled val="1"/>
        </dgm:presLayoutVars>
      </dgm:prSet>
      <dgm:spPr/>
    </dgm:pt>
    <dgm:pt modelId="{481106FB-9CA6-487B-840B-20C9AE854D8A}" type="pres">
      <dgm:prSet presAssocID="{AB85C3EE-566F-48B0-A126-DA0717A0451E}" presName="dummy" presStyleCnt="0"/>
      <dgm:spPr/>
    </dgm:pt>
    <dgm:pt modelId="{8D2100FE-AD0E-4A93-9160-E9BAABBE0A54}" type="pres">
      <dgm:prSet presAssocID="{91C49B92-275D-4542-A82A-698D7ADDA837}" presName="sibTrans" presStyleLbl="sibTrans2D1" presStyleIdx="5" presStyleCnt="7"/>
      <dgm:spPr/>
    </dgm:pt>
    <dgm:pt modelId="{EE6FD834-AE7C-4547-B1F2-98C0EF539FE0}" type="pres">
      <dgm:prSet presAssocID="{E139913E-063B-4088-B5B6-31F7E8B4791E}" presName="node" presStyleLbl="node1" presStyleIdx="6" presStyleCnt="7" custScaleX="121000" custScaleY="121000">
        <dgm:presLayoutVars>
          <dgm:bulletEnabled val="1"/>
        </dgm:presLayoutVars>
      </dgm:prSet>
      <dgm:spPr/>
    </dgm:pt>
    <dgm:pt modelId="{0AE0F416-9476-4C7A-9DE0-478F58C17563}" type="pres">
      <dgm:prSet presAssocID="{E139913E-063B-4088-B5B6-31F7E8B4791E}" presName="dummy" presStyleCnt="0"/>
      <dgm:spPr/>
    </dgm:pt>
    <dgm:pt modelId="{F4359A26-9F98-4547-81B4-2EEFFF7AC81A}" type="pres">
      <dgm:prSet presAssocID="{1C67FFB2-1310-4F6A-A305-DB9999FAF5B9}" presName="sibTrans" presStyleLbl="sibTrans2D1" presStyleIdx="6" presStyleCnt="7"/>
      <dgm:spPr/>
    </dgm:pt>
  </dgm:ptLst>
  <dgm:cxnLst>
    <dgm:cxn modelId="{28589D09-86AF-4B25-937A-58B28F01AE1B}" type="presOf" srcId="{928C64E5-0F8B-4940-9438-B85DB6F96B13}" destId="{01EA4CCB-BB1A-4FC0-8A28-F435FAC09BF3}" srcOrd="0" destOrd="0" presId="urn:microsoft.com/office/officeart/2005/8/layout/radial6"/>
    <dgm:cxn modelId="{08AE980A-5E42-4A2D-A8B3-C041E34DF860}" type="presOf" srcId="{B72B7DE6-EBA8-4F51-9D8D-82E0D53B08E9}" destId="{EC8EDA89-ABD6-40DA-B468-F5889728BCAC}" srcOrd="0" destOrd="0" presId="urn:microsoft.com/office/officeart/2005/8/layout/radial6"/>
    <dgm:cxn modelId="{1E032113-1863-4B50-9A7C-022C15DB58EE}" srcId="{C3349AD3-6D46-418B-B4AD-FCF8AED3A33B}" destId="{C19170EB-6BF7-4B30-A429-644E9030F147}" srcOrd="2" destOrd="0" parTransId="{C73AD56F-694B-4085-88DA-538B5EE8E750}" sibTransId="{76CB74F6-A4CF-46F7-AA0F-F67D545AE35A}"/>
    <dgm:cxn modelId="{7F757F15-2C11-4A90-A07B-C5237FF8074F}" type="presOf" srcId="{606C6BDD-E1DB-4B16-9AE8-EC8ECEB18187}" destId="{B98060D0-5418-416B-B806-8469B93CE289}" srcOrd="0" destOrd="0" presId="urn:microsoft.com/office/officeart/2005/8/layout/radial6"/>
    <dgm:cxn modelId="{4B3A3E1F-D9CA-4617-81D7-7716127BED58}" type="presOf" srcId="{5221330C-DCAB-4206-A8B7-EA73B1ED67BB}" destId="{83692EC3-055A-4B03-BC82-30C9B96C0F48}" srcOrd="0" destOrd="0" presId="urn:microsoft.com/office/officeart/2005/8/layout/radial6"/>
    <dgm:cxn modelId="{88809137-4BFC-410B-8E87-713B1A211844}" type="presOf" srcId="{1C67FFB2-1310-4F6A-A305-DB9999FAF5B9}" destId="{F4359A26-9F98-4547-81B4-2EEFFF7AC81A}" srcOrd="0" destOrd="0" presId="urn:microsoft.com/office/officeart/2005/8/layout/radial6"/>
    <dgm:cxn modelId="{0918F56C-76E6-4DD0-A842-7F0F83EFEC7E}" srcId="{CFEC9CCB-E31B-4682-ABB7-197C1B18EDF4}" destId="{C3349AD3-6D46-418B-B4AD-FCF8AED3A33B}" srcOrd="0" destOrd="0" parTransId="{4C0AD147-23D0-4D03-8077-BD3E49A184D0}" sibTransId="{B90BCEEA-2890-4D87-9B70-1C96E3FC7F35}"/>
    <dgm:cxn modelId="{01062B77-4CF6-4A69-BE56-862FAD203E37}" type="presOf" srcId="{91C49B92-275D-4542-A82A-698D7ADDA837}" destId="{8D2100FE-AD0E-4A93-9160-E9BAABBE0A54}" srcOrd="0" destOrd="0" presId="urn:microsoft.com/office/officeart/2005/8/layout/radial6"/>
    <dgm:cxn modelId="{E507FE7A-F0C5-4504-8DB5-048F6354C17D}" srcId="{C3349AD3-6D46-418B-B4AD-FCF8AED3A33B}" destId="{E139913E-063B-4088-B5B6-31F7E8B4791E}" srcOrd="6" destOrd="0" parTransId="{8B4DBB12-5571-4375-89FD-9F79C3F1F382}" sibTransId="{1C67FFB2-1310-4F6A-A305-DB9999FAF5B9}"/>
    <dgm:cxn modelId="{CE314881-9CDE-4662-B93E-3353729EA392}" type="presOf" srcId="{A04D4B95-5FEF-4DBE-A2BE-6AC17904D54E}" destId="{1B4C67A1-9093-4822-BAA4-34B1F1D4A4CF}" srcOrd="0" destOrd="0" presId="urn:microsoft.com/office/officeart/2005/8/layout/radial6"/>
    <dgm:cxn modelId="{78B7D187-D2EF-4433-828B-3A6614194E33}" srcId="{C3349AD3-6D46-418B-B4AD-FCF8AED3A33B}" destId="{399CB1E4-F718-4E32-B71F-4A39FFB79DE4}" srcOrd="0" destOrd="0" parTransId="{2CF6C037-00D4-4C25-B7C1-2DA80670321A}" sibTransId="{928C64E5-0F8B-4940-9438-B85DB6F96B13}"/>
    <dgm:cxn modelId="{4F7A4CBF-1494-4735-997F-5BD4C0241207}" type="presOf" srcId="{CFEC9CCB-E31B-4682-ABB7-197C1B18EDF4}" destId="{68FD345C-07BB-4BF7-A974-F0D55A916E10}" srcOrd="0" destOrd="0" presId="urn:microsoft.com/office/officeart/2005/8/layout/radial6"/>
    <dgm:cxn modelId="{D69C25C1-528B-4DF1-BF40-F743D82348D4}" type="presOf" srcId="{0280A15A-AE77-43F7-81B9-D9E37E325127}" destId="{4DBC3647-83C4-46F3-B602-5D6BD12C65D4}" srcOrd="0" destOrd="0" presId="urn:microsoft.com/office/officeart/2005/8/layout/radial6"/>
    <dgm:cxn modelId="{D9A8E6CA-E36A-4EF5-9643-81C25AA38112}" srcId="{C3349AD3-6D46-418B-B4AD-FCF8AED3A33B}" destId="{606C6BDD-E1DB-4B16-9AE8-EC8ECEB18187}" srcOrd="4" destOrd="0" parTransId="{13D01D39-2B71-469E-89AF-48EBBC98D620}" sibTransId="{B72B7DE6-EBA8-4F51-9D8D-82E0D53B08E9}"/>
    <dgm:cxn modelId="{3147C2D4-7945-40E4-8AC6-138D00C5F261}" type="presOf" srcId="{E7CAD5EE-F663-44EC-8A42-DDC6EE06003E}" destId="{FBB455A0-56CC-4B51-A574-651521FDFE12}" srcOrd="0" destOrd="0" presId="urn:microsoft.com/office/officeart/2005/8/layout/radial6"/>
    <dgm:cxn modelId="{48261CD6-DE77-4DB9-8761-4AD87B07FB0D}" type="presOf" srcId="{76CB74F6-A4CF-46F7-AA0F-F67D545AE35A}" destId="{2156673C-253D-4A6D-AABB-697D52C5CF24}" srcOrd="0" destOrd="0" presId="urn:microsoft.com/office/officeart/2005/8/layout/radial6"/>
    <dgm:cxn modelId="{D45768D8-E7F6-4C1C-A727-FE90AB7F4029}" type="presOf" srcId="{C19170EB-6BF7-4B30-A429-644E9030F147}" destId="{CBD3B658-629C-4629-A871-19DA9203EB2B}" srcOrd="0" destOrd="0" presId="urn:microsoft.com/office/officeart/2005/8/layout/radial6"/>
    <dgm:cxn modelId="{8495B3D9-D70A-4B9A-8231-BDEE8CA65202}" type="presOf" srcId="{AB85C3EE-566F-48B0-A126-DA0717A0451E}" destId="{A84107D5-82CC-4972-82E1-49A14BF3F8E8}" srcOrd="0" destOrd="0" presId="urn:microsoft.com/office/officeart/2005/8/layout/radial6"/>
    <dgm:cxn modelId="{E14C2FE0-2FF9-4968-9FFB-49A146C91F38}" srcId="{C3349AD3-6D46-418B-B4AD-FCF8AED3A33B}" destId="{5221330C-DCAB-4206-A8B7-EA73B1ED67BB}" srcOrd="1" destOrd="0" parTransId="{CBE3FA39-5294-452C-8378-7B8F3AFE12CA}" sibTransId="{A04D4B95-5FEF-4DBE-A2BE-6AC17904D54E}"/>
    <dgm:cxn modelId="{EFCEC1E0-B267-471F-8F65-CA41DB671D73}" srcId="{C3349AD3-6D46-418B-B4AD-FCF8AED3A33B}" destId="{AB85C3EE-566F-48B0-A126-DA0717A0451E}" srcOrd="5" destOrd="0" parTransId="{5EDEDA2D-3D07-490F-ACB1-9B2A7BD6C41F}" sibTransId="{91C49B92-275D-4542-A82A-698D7ADDA837}"/>
    <dgm:cxn modelId="{B92B73E1-85FB-4CC7-A1E1-E609B907E851}" srcId="{C3349AD3-6D46-418B-B4AD-FCF8AED3A33B}" destId="{0280A15A-AE77-43F7-81B9-D9E37E325127}" srcOrd="3" destOrd="0" parTransId="{D92CC09D-4E32-44B6-8DC1-1DE984F012EA}" sibTransId="{E7CAD5EE-F663-44EC-8A42-DDC6EE06003E}"/>
    <dgm:cxn modelId="{3F858AE3-C4EA-406D-87A3-BA2547BEAE8D}" type="presOf" srcId="{C3349AD3-6D46-418B-B4AD-FCF8AED3A33B}" destId="{EC3482FC-27D1-4653-B0CF-D929B2E58338}" srcOrd="0" destOrd="0" presId="urn:microsoft.com/office/officeart/2005/8/layout/radial6"/>
    <dgm:cxn modelId="{ACDD29EA-44A3-4B21-810F-A7A631603FAD}" type="presOf" srcId="{399CB1E4-F718-4E32-B71F-4A39FFB79DE4}" destId="{C6F01165-9602-4717-8432-DBBD86BAB23A}" srcOrd="0" destOrd="0" presId="urn:microsoft.com/office/officeart/2005/8/layout/radial6"/>
    <dgm:cxn modelId="{9AF2F3F8-28E3-4A3D-80A0-FBB0949CE1A4}" type="presOf" srcId="{E139913E-063B-4088-B5B6-31F7E8B4791E}" destId="{EE6FD834-AE7C-4547-B1F2-98C0EF539FE0}" srcOrd="0" destOrd="0" presId="urn:microsoft.com/office/officeart/2005/8/layout/radial6"/>
    <dgm:cxn modelId="{61244DC4-9792-4FA8-98E3-3DEA37D02B0F}" type="presParOf" srcId="{68FD345C-07BB-4BF7-A974-F0D55A916E10}" destId="{EC3482FC-27D1-4653-B0CF-D929B2E58338}" srcOrd="0" destOrd="0" presId="urn:microsoft.com/office/officeart/2005/8/layout/radial6"/>
    <dgm:cxn modelId="{4CA4A8D3-0DB7-4E8B-A646-355125BB68F5}" type="presParOf" srcId="{68FD345C-07BB-4BF7-A974-F0D55A916E10}" destId="{C6F01165-9602-4717-8432-DBBD86BAB23A}" srcOrd="1" destOrd="0" presId="urn:microsoft.com/office/officeart/2005/8/layout/radial6"/>
    <dgm:cxn modelId="{2D680AC4-36E8-468D-97D9-5A013962580E}" type="presParOf" srcId="{68FD345C-07BB-4BF7-A974-F0D55A916E10}" destId="{ACA84553-BFE0-43A6-B70B-60D426E65D0C}" srcOrd="2" destOrd="0" presId="urn:microsoft.com/office/officeart/2005/8/layout/radial6"/>
    <dgm:cxn modelId="{F0960190-073A-43B8-B66B-79487CB45E43}" type="presParOf" srcId="{68FD345C-07BB-4BF7-A974-F0D55A916E10}" destId="{01EA4CCB-BB1A-4FC0-8A28-F435FAC09BF3}" srcOrd="3" destOrd="0" presId="urn:microsoft.com/office/officeart/2005/8/layout/radial6"/>
    <dgm:cxn modelId="{F40CD238-C6B5-478D-BBCF-8712B0EA9A6A}" type="presParOf" srcId="{68FD345C-07BB-4BF7-A974-F0D55A916E10}" destId="{83692EC3-055A-4B03-BC82-30C9B96C0F48}" srcOrd="4" destOrd="0" presId="urn:microsoft.com/office/officeart/2005/8/layout/radial6"/>
    <dgm:cxn modelId="{16A05EFB-28DF-4045-B054-B653F762C593}" type="presParOf" srcId="{68FD345C-07BB-4BF7-A974-F0D55A916E10}" destId="{E4519250-0A4E-470B-8A95-05C095B612B2}" srcOrd="5" destOrd="0" presId="urn:microsoft.com/office/officeart/2005/8/layout/radial6"/>
    <dgm:cxn modelId="{34176D66-64C7-4137-B6A4-55195C9DC41B}" type="presParOf" srcId="{68FD345C-07BB-4BF7-A974-F0D55A916E10}" destId="{1B4C67A1-9093-4822-BAA4-34B1F1D4A4CF}" srcOrd="6" destOrd="0" presId="urn:microsoft.com/office/officeart/2005/8/layout/radial6"/>
    <dgm:cxn modelId="{6AC32132-0F9F-4047-B273-34A08168B93A}" type="presParOf" srcId="{68FD345C-07BB-4BF7-A974-F0D55A916E10}" destId="{CBD3B658-629C-4629-A871-19DA9203EB2B}" srcOrd="7" destOrd="0" presId="urn:microsoft.com/office/officeart/2005/8/layout/radial6"/>
    <dgm:cxn modelId="{271AF47A-C61D-456A-801D-00A8A3967F4A}" type="presParOf" srcId="{68FD345C-07BB-4BF7-A974-F0D55A916E10}" destId="{4106A6E0-A404-464F-836F-4B92221CAADD}" srcOrd="8" destOrd="0" presId="urn:microsoft.com/office/officeart/2005/8/layout/radial6"/>
    <dgm:cxn modelId="{557B9225-2E45-48E2-A4BE-CC256CA848F8}" type="presParOf" srcId="{68FD345C-07BB-4BF7-A974-F0D55A916E10}" destId="{2156673C-253D-4A6D-AABB-697D52C5CF24}" srcOrd="9" destOrd="0" presId="urn:microsoft.com/office/officeart/2005/8/layout/radial6"/>
    <dgm:cxn modelId="{3B1E8B53-4A11-495B-AEA9-98929ED385ED}" type="presParOf" srcId="{68FD345C-07BB-4BF7-A974-F0D55A916E10}" destId="{4DBC3647-83C4-46F3-B602-5D6BD12C65D4}" srcOrd="10" destOrd="0" presId="urn:microsoft.com/office/officeart/2005/8/layout/radial6"/>
    <dgm:cxn modelId="{1EE27128-97B2-4011-BEE6-5F68764DE569}" type="presParOf" srcId="{68FD345C-07BB-4BF7-A974-F0D55A916E10}" destId="{F367CAC3-D5D4-4C0B-BAD4-9E0CA6508C6C}" srcOrd="11" destOrd="0" presId="urn:microsoft.com/office/officeart/2005/8/layout/radial6"/>
    <dgm:cxn modelId="{2B546C2C-DD3B-48C3-AC6F-546850CDA5DE}" type="presParOf" srcId="{68FD345C-07BB-4BF7-A974-F0D55A916E10}" destId="{FBB455A0-56CC-4B51-A574-651521FDFE12}" srcOrd="12" destOrd="0" presId="urn:microsoft.com/office/officeart/2005/8/layout/radial6"/>
    <dgm:cxn modelId="{99B02462-D056-4BB3-B8B3-1949CC21FB1C}" type="presParOf" srcId="{68FD345C-07BB-4BF7-A974-F0D55A916E10}" destId="{B98060D0-5418-416B-B806-8469B93CE289}" srcOrd="13" destOrd="0" presId="urn:microsoft.com/office/officeart/2005/8/layout/radial6"/>
    <dgm:cxn modelId="{50486BCF-8ED1-4E2E-A2FB-15806A509601}" type="presParOf" srcId="{68FD345C-07BB-4BF7-A974-F0D55A916E10}" destId="{22CF8870-1298-4123-8AE6-9A26E7BC3958}" srcOrd="14" destOrd="0" presId="urn:microsoft.com/office/officeart/2005/8/layout/radial6"/>
    <dgm:cxn modelId="{261B10BA-BAEA-4140-A07B-05912795C84A}" type="presParOf" srcId="{68FD345C-07BB-4BF7-A974-F0D55A916E10}" destId="{EC8EDA89-ABD6-40DA-B468-F5889728BCAC}" srcOrd="15" destOrd="0" presId="urn:microsoft.com/office/officeart/2005/8/layout/radial6"/>
    <dgm:cxn modelId="{5DD4B807-3818-4C28-A7ED-D26D9E8B9CE3}" type="presParOf" srcId="{68FD345C-07BB-4BF7-A974-F0D55A916E10}" destId="{A84107D5-82CC-4972-82E1-49A14BF3F8E8}" srcOrd="16" destOrd="0" presId="urn:microsoft.com/office/officeart/2005/8/layout/radial6"/>
    <dgm:cxn modelId="{A9F5BC6E-FA47-4A22-92BC-D9F42BDBCF67}" type="presParOf" srcId="{68FD345C-07BB-4BF7-A974-F0D55A916E10}" destId="{481106FB-9CA6-487B-840B-20C9AE854D8A}" srcOrd="17" destOrd="0" presId="urn:microsoft.com/office/officeart/2005/8/layout/radial6"/>
    <dgm:cxn modelId="{09FC9083-D43B-4FE6-A526-EDDC0075B48B}" type="presParOf" srcId="{68FD345C-07BB-4BF7-A974-F0D55A916E10}" destId="{8D2100FE-AD0E-4A93-9160-E9BAABBE0A54}" srcOrd="18" destOrd="0" presId="urn:microsoft.com/office/officeart/2005/8/layout/radial6"/>
    <dgm:cxn modelId="{C48A083D-7607-4149-843E-100CEC3325F8}" type="presParOf" srcId="{68FD345C-07BB-4BF7-A974-F0D55A916E10}" destId="{EE6FD834-AE7C-4547-B1F2-98C0EF539FE0}" srcOrd="19" destOrd="0" presId="urn:microsoft.com/office/officeart/2005/8/layout/radial6"/>
    <dgm:cxn modelId="{E69333F8-1D56-4854-B41B-95EC15793CE7}" type="presParOf" srcId="{68FD345C-07BB-4BF7-A974-F0D55A916E10}" destId="{0AE0F416-9476-4C7A-9DE0-478F58C17563}" srcOrd="20" destOrd="0" presId="urn:microsoft.com/office/officeart/2005/8/layout/radial6"/>
    <dgm:cxn modelId="{229F85AE-A95C-498F-BFC0-82DFD2491386}" type="presParOf" srcId="{68FD345C-07BB-4BF7-A974-F0D55A916E10}" destId="{F4359A26-9F98-4547-81B4-2EEFFF7AC81A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46540D-CC4E-49A3-B4A5-D02C4F17A7C2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005E4B0-BA97-42A3-9DA5-78C848CE37E6}">
      <dgm:prSet phldrT="[Texte]" custT="1"/>
      <dgm:spPr/>
      <dgm:t>
        <a:bodyPr/>
        <a:lstStyle/>
        <a:p>
          <a:r>
            <a:rPr lang="fr-FR" sz="2800" b="1" dirty="0" err="1">
              <a:solidFill>
                <a:schemeClr val="bg1"/>
              </a:solidFill>
            </a:rPr>
            <a:t>Benefits</a:t>
          </a:r>
          <a:endParaRPr lang="fr-FR" sz="2800" b="1" dirty="0">
            <a:solidFill>
              <a:schemeClr val="bg1"/>
            </a:solidFill>
          </a:endParaRPr>
        </a:p>
      </dgm:t>
    </dgm:pt>
    <dgm:pt modelId="{545BF084-A257-4ED1-AA9A-0751EAE5BE96}" type="parTrans" cxnId="{5D81185D-1D94-4800-A573-2D876C1007DA}">
      <dgm:prSet/>
      <dgm:spPr/>
      <dgm:t>
        <a:bodyPr/>
        <a:lstStyle/>
        <a:p>
          <a:endParaRPr lang="fr-FR" sz="6000"/>
        </a:p>
      </dgm:t>
    </dgm:pt>
    <dgm:pt modelId="{16E2AB36-B320-42B7-9286-AE32735956E1}" type="sibTrans" cxnId="{5D81185D-1D94-4800-A573-2D876C1007DA}">
      <dgm:prSet/>
      <dgm:spPr/>
      <dgm:t>
        <a:bodyPr/>
        <a:lstStyle/>
        <a:p>
          <a:endParaRPr lang="fr-FR" sz="6000"/>
        </a:p>
      </dgm:t>
    </dgm:pt>
    <dgm:pt modelId="{C899B383-2AB5-4956-B887-6722246611A3}">
      <dgm:prSet phldrT="[Texte]" custT="1"/>
      <dgm:spPr/>
      <dgm:t>
        <a:bodyPr/>
        <a:lstStyle/>
        <a:p>
          <a:r>
            <a:rPr lang="fr-FR" sz="1600" dirty="0" err="1"/>
            <a:t>Better</a:t>
          </a:r>
          <a:r>
            <a:rPr lang="fr-FR" sz="1600" dirty="0"/>
            <a:t> </a:t>
          </a:r>
          <a:r>
            <a:rPr lang="fr-FR" sz="1600" dirty="0" err="1"/>
            <a:t>fault</a:t>
          </a:r>
          <a:r>
            <a:rPr lang="fr-FR" sz="1600" dirty="0"/>
            <a:t> </a:t>
          </a:r>
          <a:r>
            <a:rPr lang="fr-FR" sz="1600" dirty="0" err="1"/>
            <a:t>tolerance</a:t>
          </a:r>
          <a:endParaRPr lang="fr-FR" sz="1600" dirty="0"/>
        </a:p>
      </dgm:t>
    </dgm:pt>
    <dgm:pt modelId="{CF43C080-9375-4475-9E8E-FB65ABD65CD9}" type="parTrans" cxnId="{3FBB2AA5-CE2F-4276-9215-A8A07E8D2CB6}">
      <dgm:prSet/>
      <dgm:spPr/>
      <dgm:t>
        <a:bodyPr/>
        <a:lstStyle/>
        <a:p>
          <a:endParaRPr lang="fr-FR" sz="6000"/>
        </a:p>
      </dgm:t>
    </dgm:pt>
    <dgm:pt modelId="{ECB1D34E-D54B-4DE6-B7EB-20B44C6A2768}" type="sibTrans" cxnId="{3FBB2AA5-CE2F-4276-9215-A8A07E8D2CB6}">
      <dgm:prSet/>
      <dgm:spPr/>
      <dgm:t>
        <a:bodyPr/>
        <a:lstStyle/>
        <a:p>
          <a:endParaRPr lang="fr-FR" sz="6000"/>
        </a:p>
      </dgm:t>
    </dgm:pt>
    <dgm:pt modelId="{8CD212D0-9478-4A09-BB1F-364CB878AF9D}">
      <dgm:prSet phldrT="[Texte]" custT="1"/>
      <dgm:spPr/>
      <dgm:t>
        <a:bodyPr/>
        <a:lstStyle/>
        <a:p>
          <a:r>
            <a:rPr lang="fr-FR" sz="1600" dirty="0" err="1"/>
            <a:t>Responsibility</a:t>
          </a:r>
          <a:r>
            <a:rPr lang="fr-FR" sz="1600" dirty="0"/>
            <a:t> (#</a:t>
          </a:r>
          <a:r>
            <a:rPr lang="fr-FR" sz="1600" dirty="0" err="1"/>
            <a:t>start</a:t>
          </a:r>
          <a:r>
            <a:rPr lang="fr-FR" sz="1600" dirty="0"/>
            <a:t>)</a:t>
          </a:r>
        </a:p>
      </dgm:t>
    </dgm:pt>
    <dgm:pt modelId="{56419AD0-E880-48AA-90AE-4AACB9AEFC38}" type="parTrans" cxnId="{8B68DD7E-F635-4E26-BE2F-C17388D55A56}">
      <dgm:prSet/>
      <dgm:spPr/>
      <dgm:t>
        <a:bodyPr/>
        <a:lstStyle/>
        <a:p>
          <a:endParaRPr lang="fr-FR" sz="6000"/>
        </a:p>
      </dgm:t>
    </dgm:pt>
    <dgm:pt modelId="{DC13DA90-A2D8-42BF-95D7-76D751F9DCB7}" type="sibTrans" cxnId="{8B68DD7E-F635-4E26-BE2F-C17388D55A56}">
      <dgm:prSet/>
      <dgm:spPr/>
      <dgm:t>
        <a:bodyPr/>
        <a:lstStyle/>
        <a:p>
          <a:endParaRPr lang="fr-FR" sz="6000"/>
        </a:p>
      </dgm:t>
    </dgm:pt>
    <dgm:pt modelId="{7DA069B8-16F4-469B-9D64-3D21079B0170}">
      <dgm:prSet phldrT="[Texte]" custT="1"/>
      <dgm:spPr/>
      <dgm:t>
        <a:bodyPr/>
        <a:lstStyle/>
        <a:p>
          <a:r>
            <a:rPr lang="fr-FR" sz="1600" dirty="0" err="1"/>
            <a:t>Agility</a:t>
          </a:r>
          <a:r>
            <a:rPr lang="fr-FR" sz="1600" dirty="0"/>
            <a:t>+</a:t>
          </a:r>
        </a:p>
        <a:p>
          <a:r>
            <a:rPr lang="fr-FR" sz="1600" dirty="0"/>
            <a:t>(#</a:t>
          </a:r>
          <a:r>
            <a:rPr lang="fr-FR" sz="1600" dirty="0" err="1"/>
            <a:t>start</a:t>
          </a:r>
          <a:r>
            <a:rPr lang="fr-FR" sz="1600" dirty="0"/>
            <a:t>)</a:t>
          </a:r>
        </a:p>
      </dgm:t>
    </dgm:pt>
    <dgm:pt modelId="{A8E0951F-B780-4A1B-BF58-5A690C9C4897}" type="parTrans" cxnId="{E6A2707E-BF6F-4A0F-B5FD-8A47B0A9A383}">
      <dgm:prSet/>
      <dgm:spPr/>
      <dgm:t>
        <a:bodyPr/>
        <a:lstStyle/>
        <a:p>
          <a:endParaRPr lang="fr-FR" sz="6000"/>
        </a:p>
      </dgm:t>
    </dgm:pt>
    <dgm:pt modelId="{311D9EAB-CC82-4E46-B310-055EF46217C0}" type="sibTrans" cxnId="{E6A2707E-BF6F-4A0F-B5FD-8A47B0A9A383}">
      <dgm:prSet/>
      <dgm:spPr/>
      <dgm:t>
        <a:bodyPr/>
        <a:lstStyle/>
        <a:p>
          <a:endParaRPr lang="fr-FR" sz="6000"/>
        </a:p>
      </dgm:t>
    </dgm:pt>
    <dgm:pt modelId="{ADFE2A1E-DBE7-4CFF-A2F5-40857EB8BAC1}">
      <dgm:prSet phldrT="[Texte]" custT="1"/>
      <dgm:spPr/>
      <dgm:t>
        <a:bodyPr/>
        <a:lstStyle/>
        <a:p>
          <a:r>
            <a:rPr lang="fr-FR" sz="1400" dirty="0" err="1"/>
            <a:t>Continuous-delivery-friendly</a:t>
          </a:r>
          <a:endParaRPr lang="fr-FR" sz="1400" dirty="0"/>
        </a:p>
      </dgm:t>
    </dgm:pt>
    <dgm:pt modelId="{90A80BF5-7BDE-46FB-A5F4-D2D3B69FC26A}" type="parTrans" cxnId="{A6FB68A7-9D77-420B-810B-0272F1724F12}">
      <dgm:prSet/>
      <dgm:spPr/>
      <dgm:t>
        <a:bodyPr/>
        <a:lstStyle/>
        <a:p>
          <a:endParaRPr lang="fr-FR" sz="6000"/>
        </a:p>
      </dgm:t>
    </dgm:pt>
    <dgm:pt modelId="{38125769-A38E-4695-80C5-4972829A4E5C}" type="sibTrans" cxnId="{A6FB68A7-9D77-420B-810B-0272F1724F12}">
      <dgm:prSet/>
      <dgm:spPr/>
      <dgm:t>
        <a:bodyPr/>
        <a:lstStyle/>
        <a:p>
          <a:endParaRPr lang="fr-FR" sz="6000"/>
        </a:p>
      </dgm:t>
    </dgm:pt>
    <dgm:pt modelId="{420BC9B9-86C7-42A1-BFBB-41EE51F14935}">
      <dgm:prSet phldrT="[Texte]" custT="1"/>
      <dgm:spPr/>
      <dgm:t>
        <a:bodyPr/>
        <a:lstStyle/>
        <a:p>
          <a:r>
            <a:rPr lang="fr-FR" sz="1600" dirty="0" err="1"/>
            <a:t>Easier</a:t>
          </a:r>
          <a:r>
            <a:rPr lang="fr-FR" sz="1600" dirty="0"/>
            <a:t> </a:t>
          </a:r>
          <a:r>
            <a:rPr lang="fr-FR" sz="1600" dirty="0" err="1"/>
            <a:t>testing</a:t>
          </a:r>
          <a:r>
            <a:rPr lang="fr-FR" sz="1600" dirty="0"/>
            <a:t> </a:t>
          </a:r>
          <a:r>
            <a:rPr lang="fr-FR" sz="1600" dirty="0" err="1"/>
            <a:t>process</a:t>
          </a:r>
          <a:endParaRPr lang="fr-FR" sz="1600" dirty="0"/>
        </a:p>
      </dgm:t>
    </dgm:pt>
    <dgm:pt modelId="{484F7767-1DC8-42EB-8026-437DCDE69406}" type="parTrans" cxnId="{D55A1DDC-5CC2-4388-8B5C-87A7B714EE47}">
      <dgm:prSet/>
      <dgm:spPr/>
      <dgm:t>
        <a:bodyPr/>
        <a:lstStyle/>
        <a:p>
          <a:endParaRPr lang="fr-FR" sz="6000"/>
        </a:p>
      </dgm:t>
    </dgm:pt>
    <dgm:pt modelId="{7570B53B-D72E-40E7-8902-C4435CBF27CC}" type="sibTrans" cxnId="{D55A1DDC-5CC2-4388-8B5C-87A7B714EE47}">
      <dgm:prSet/>
      <dgm:spPr/>
      <dgm:t>
        <a:bodyPr/>
        <a:lstStyle/>
        <a:p>
          <a:endParaRPr lang="fr-FR" sz="6000"/>
        </a:p>
      </dgm:t>
    </dgm:pt>
    <dgm:pt modelId="{2EC0CC70-CDA4-4736-AFBD-A20E0CA2DB5A}" type="pres">
      <dgm:prSet presAssocID="{8046540D-CC4E-49A3-B4A5-D02C4F17A7C2}" presName="Name0" presStyleCnt="0">
        <dgm:presLayoutVars>
          <dgm:chMax val="1"/>
          <dgm:chPref val="1"/>
        </dgm:presLayoutVars>
      </dgm:prSet>
      <dgm:spPr/>
    </dgm:pt>
    <dgm:pt modelId="{25B222A8-3DD1-4CF7-BBD5-FFDB1EE7D391}" type="pres">
      <dgm:prSet presAssocID="{F005E4B0-BA97-42A3-9DA5-78C848CE37E6}" presName="Parent" presStyleLbl="node0" presStyleIdx="0" presStyleCnt="1">
        <dgm:presLayoutVars>
          <dgm:chMax val="5"/>
          <dgm:chPref val="5"/>
        </dgm:presLayoutVars>
      </dgm:prSet>
      <dgm:spPr/>
    </dgm:pt>
    <dgm:pt modelId="{70037C3D-3232-4E26-9CB1-2FC6AFA2FB08}" type="pres">
      <dgm:prSet presAssocID="{F005E4B0-BA97-42A3-9DA5-78C848CE37E6}" presName="Accent2" presStyleLbl="node1" presStyleIdx="0" presStyleCnt="19"/>
      <dgm:spPr/>
    </dgm:pt>
    <dgm:pt modelId="{D965A3B0-057A-4764-9694-A75D5B11AF92}" type="pres">
      <dgm:prSet presAssocID="{F005E4B0-BA97-42A3-9DA5-78C848CE37E6}" presName="Accent3" presStyleLbl="node1" presStyleIdx="1" presStyleCnt="19"/>
      <dgm:spPr/>
    </dgm:pt>
    <dgm:pt modelId="{6533D75B-1E44-4921-8CCB-52D50CC3701A}" type="pres">
      <dgm:prSet presAssocID="{F005E4B0-BA97-42A3-9DA5-78C848CE37E6}" presName="Accent4" presStyleLbl="node1" presStyleIdx="2" presStyleCnt="19"/>
      <dgm:spPr/>
    </dgm:pt>
    <dgm:pt modelId="{AA4BBD6B-EFEF-40E1-9506-49241EB4A244}" type="pres">
      <dgm:prSet presAssocID="{F005E4B0-BA97-42A3-9DA5-78C848CE37E6}" presName="Accent5" presStyleLbl="node1" presStyleIdx="3" presStyleCnt="19"/>
      <dgm:spPr/>
    </dgm:pt>
    <dgm:pt modelId="{EC0FD6B5-C167-4435-AA31-D19CF255D333}" type="pres">
      <dgm:prSet presAssocID="{F005E4B0-BA97-42A3-9DA5-78C848CE37E6}" presName="Accent6" presStyleLbl="node1" presStyleIdx="4" presStyleCnt="19"/>
      <dgm:spPr/>
    </dgm:pt>
    <dgm:pt modelId="{5E0DE6C8-2D68-42E0-B721-80A0893C7D28}" type="pres">
      <dgm:prSet presAssocID="{C899B383-2AB5-4956-B887-6722246611A3}" presName="Child1" presStyleLbl="node1" presStyleIdx="5" presStyleCnt="19" custScaleX="115822" custScaleY="118323">
        <dgm:presLayoutVars>
          <dgm:chMax val="0"/>
          <dgm:chPref val="0"/>
        </dgm:presLayoutVars>
      </dgm:prSet>
      <dgm:spPr/>
    </dgm:pt>
    <dgm:pt modelId="{E8CAA4C7-8BCD-46FD-A245-BFD9CAF6DA25}" type="pres">
      <dgm:prSet presAssocID="{C899B383-2AB5-4956-B887-6722246611A3}" presName="Accent7" presStyleCnt="0"/>
      <dgm:spPr/>
    </dgm:pt>
    <dgm:pt modelId="{BC45AA52-9EB4-4E62-9CB4-C1F808CBECDE}" type="pres">
      <dgm:prSet presAssocID="{C899B383-2AB5-4956-B887-6722246611A3}" presName="AccentHold1" presStyleLbl="node1" presStyleIdx="6" presStyleCnt="19"/>
      <dgm:spPr/>
    </dgm:pt>
    <dgm:pt modelId="{E32CB3B9-79E7-4CC0-B2C4-935C1098119B}" type="pres">
      <dgm:prSet presAssocID="{C899B383-2AB5-4956-B887-6722246611A3}" presName="Accent8" presStyleCnt="0"/>
      <dgm:spPr/>
    </dgm:pt>
    <dgm:pt modelId="{35189531-C0F4-4A3F-A858-E556551BAE7B}" type="pres">
      <dgm:prSet presAssocID="{C899B383-2AB5-4956-B887-6722246611A3}" presName="AccentHold2" presStyleLbl="node1" presStyleIdx="7" presStyleCnt="19"/>
      <dgm:spPr/>
    </dgm:pt>
    <dgm:pt modelId="{66FC7534-17D2-4543-9C11-D8EFEF456A74}" type="pres">
      <dgm:prSet presAssocID="{7DA069B8-16F4-469B-9D64-3D21079B0170}" presName="Child2" presStyleLbl="node1" presStyleIdx="8" presStyleCnt="19">
        <dgm:presLayoutVars>
          <dgm:chMax val="0"/>
          <dgm:chPref val="0"/>
        </dgm:presLayoutVars>
      </dgm:prSet>
      <dgm:spPr/>
    </dgm:pt>
    <dgm:pt modelId="{8D23E552-EA68-4131-9C54-ABB3494F27CC}" type="pres">
      <dgm:prSet presAssocID="{7DA069B8-16F4-469B-9D64-3D21079B0170}" presName="Accent9" presStyleCnt="0"/>
      <dgm:spPr/>
    </dgm:pt>
    <dgm:pt modelId="{7C44A7A2-A2E0-42B0-9B86-A1FE07BE3962}" type="pres">
      <dgm:prSet presAssocID="{7DA069B8-16F4-469B-9D64-3D21079B0170}" presName="AccentHold1" presStyleLbl="node1" presStyleIdx="9" presStyleCnt="19"/>
      <dgm:spPr/>
    </dgm:pt>
    <dgm:pt modelId="{05ED129A-1572-4217-A890-3F420E80A932}" type="pres">
      <dgm:prSet presAssocID="{7DA069B8-16F4-469B-9D64-3D21079B0170}" presName="Accent10" presStyleCnt="0"/>
      <dgm:spPr/>
    </dgm:pt>
    <dgm:pt modelId="{2ED6AAD7-2820-43EB-AB10-D09CC84673D7}" type="pres">
      <dgm:prSet presAssocID="{7DA069B8-16F4-469B-9D64-3D21079B0170}" presName="AccentHold2" presStyleLbl="node1" presStyleIdx="10" presStyleCnt="19"/>
      <dgm:spPr/>
    </dgm:pt>
    <dgm:pt modelId="{370B1902-FBA4-45B2-89BE-F4F9B3178D79}" type="pres">
      <dgm:prSet presAssocID="{7DA069B8-16F4-469B-9D64-3D21079B0170}" presName="Accent11" presStyleCnt="0"/>
      <dgm:spPr/>
    </dgm:pt>
    <dgm:pt modelId="{D2994AC2-D4B9-4879-8FA8-2197C1B36646}" type="pres">
      <dgm:prSet presAssocID="{7DA069B8-16F4-469B-9D64-3D21079B0170}" presName="AccentHold3" presStyleLbl="node1" presStyleIdx="11" presStyleCnt="19"/>
      <dgm:spPr/>
    </dgm:pt>
    <dgm:pt modelId="{5FA3B742-CBEF-4147-8D3E-9D5BAE0C6DB9}" type="pres">
      <dgm:prSet presAssocID="{ADFE2A1E-DBE7-4CFF-A2F5-40857EB8BAC1}" presName="Child3" presStyleLbl="node1" presStyleIdx="12" presStyleCnt="19" custScaleX="125746" custScaleY="126882">
        <dgm:presLayoutVars>
          <dgm:chMax val="0"/>
          <dgm:chPref val="0"/>
        </dgm:presLayoutVars>
      </dgm:prSet>
      <dgm:spPr/>
    </dgm:pt>
    <dgm:pt modelId="{EB985D97-E739-4D11-BB61-D06EB4932427}" type="pres">
      <dgm:prSet presAssocID="{ADFE2A1E-DBE7-4CFF-A2F5-40857EB8BAC1}" presName="Accent12" presStyleCnt="0"/>
      <dgm:spPr/>
    </dgm:pt>
    <dgm:pt modelId="{04AF1BEB-4EB7-4634-8EC9-E266BCFF515F}" type="pres">
      <dgm:prSet presAssocID="{ADFE2A1E-DBE7-4CFF-A2F5-40857EB8BAC1}" presName="AccentHold1" presStyleLbl="node1" presStyleIdx="13" presStyleCnt="19"/>
      <dgm:spPr/>
    </dgm:pt>
    <dgm:pt modelId="{7F556D40-8155-44CA-8493-37339E9BFCA4}" type="pres">
      <dgm:prSet presAssocID="{8CD212D0-9478-4A09-BB1F-364CB878AF9D}" presName="Child4" presStyleLbl="node1" presStyleIdx="14" presStyleCnt="19">
        <dgm:presLayoutVars>
          <dgm:chMax val="0"/>
          <dgm:chPref val="0"/>
        </dgm:presLayoutVars>
      </dgm:prSet>
      <dgm:spPr/>
    </dgm:pt>
    <dgm:pt modelId="{36563F1C-6F84-4925-9CA0-C2BDB9E0BC26}" type="pres">
      <dgm:prSet presAssocID="{8CD212D0-9478-4A09-BB1F-364CB878AF9D}" presName="Accent13" presStyleCnt="0"/>
      <dgm:spPr/>
    </dgm:pt>
    <dgm:pt modelId="{9B3E532A-8A85-417D-AD7D-07F39C1BE3EE}" type="pres">
      <dgm:prSet presAssocID="{8CD212D0-9478-4A09-BB1F-364CB878AF9D}" presName="AccentHold1" presStyleLbl="node1" presStyleIdx="15" presStyleCnt="19"/>
      <dgm:spPr/>
    </dgm:pt>
    <dgm:pt modelId="{78664630-675F-4786-A91D-2DDF635B741B}" type="pres">
      <dgm:prSet presAssocID="{420BC9B9-86C7-42A1-BFBB-41EE51F14935}" presName="Child5" presStyleLbl="node1" presStyleIdx="16" presStyleCnt="19">
        <dgm:presLayoutVars>
          <dgm:chMax val="0"/>
          <dgm:chPref val="0"/>
        </dgm:presLayoutVars>
      </dgm:prSet>
      <dgm:spPr/>
    </dgm:pt>
    <dgm:pt modelId="{BAB2EF55-C40D-491A-847A-07F7739F7503}" type="pres">
      <dgm:prSet presAssocID="{420BC9B9-86C7-42A1-BFBB-41EE51F14935}" presName="Accent15" presStyleCnt="0"/>
      <dgm:spPr/>
    </dgm:pt>
    <dgm:pt modelId="{7531DC9F-01BD-411A-B5AE-0862E57102B6}" type="pres">
      <dgm:prSet presAssocID="{420BC9B9-86C7-42A1-BFBB-41EE51F14935}" presName="AccentHold2" presStyleLbl="node1" presStyleIdx="17" presStyleCnt="19"/>
      <dgm:spPr/>
    </dgm:pt>
    <dgm:pt modelId="{89186981-1380-4987-A604-43989359F824}" type="pres">
      <dgm:prSet presAssocID="{420BC9B9-86C7-42A1-BFBB-41EE51F14935}" presName="Accent16" presStyleCnt="0"/>
      <dgm:spPr/>
    </dgm:pt>
    <dgm:pt modelId="{F937104D-3FEB-448D-8DE5-2DD2AA6C8862}" type="pres">
      <dgm:prSet presAssocID="{420BC9B9-86C7-42A1-BFBB-41EE51F14935}" presName="AccentHold3" presStyleLbl="node1" presStyleIdx="18" presStyleCnt="19"/>
      <dgm:spPr/>
    </dgm:pt>
  </dgm:ptLst>
  <dgm:cxnLst>
    <dgm:cxn modelId="{5D81185D-1D94-4800-A573-2D876C1007DA}" srcId="{8046540D-CC4E-49A3-B4A5-D02C4F17A7C2}" destId="{F005E4B0-BA97-42A3-9DA5-78C848CE37E6}" srcOrd="0" destOrd="0" parTransId="{545BF084-A257-4ED1-AA9A-0751EAE5BE96}" sibTransId="{16E2AB36-B320-42B7-9286-AE32735956E1}"/>
    <dgm:cxn modelId="{884AB26D-800C-4404-A1F7-0A97A8692028}" type="presOf" srcId="{8046540D-CC4E-49A3-B4A5-D02C4F17A7C2}" destId="{2EC0CC70-CDA4-4736-AFBD-A20E0CA2DB5A}" srcOrd="0" destOrd="0" presId="urn:microsoft.com/office/officeart/2009/3/layout/CircleRelationship"/>
    <dgm:cxn modelId="{A9258750-F499-474F-9EDE-612B567BBE76}" type="presOf" srcId="{F005E4B0-BA97-42A3-9DA5-78C848CE37E6}" destId="{25B222A8-3DD1-4CF7-BBD5-FFDB1EE7D391}" srcOrd="0" destOrd="0" presId="urn:microsoft.com/office/officeart/2009/3/layout/CircleRelationship"/>
    <dgm:cxn modelId="{E6A2707E-BF6F-4A0F-B5FD-8A47B0A9A383}" srcId="{F005E4B0-BA97-42A3-9DA5-78C848CE37E6}" destId="{7DA069B8-16F4-469B-9D64-3D21079B0170}" srcOrd="1" destOrd="0" parTransId="{A8E0951F-B780-4A1B-BF58-5A690C9C4897}" sibTransId="{311D9EAB-CC82-4E46-B310-055EF46217C0}"/>
    <dgm:cxn modelId="{8B68DD7E-F635-4E26-BE2F-C17388D55A56}" srcId="{F005E4B0-BA97-42A3-9DA5-78C848CE37E6}" destId="{8CD212D0-9478-4A09-BB1F-364CB878AF9D}" srcOrd="3" destOrd="0" parTransId="{56419AD0-E880-48AA-90AE-4AACB9AEFC38}" sibTransId="{DC13DA90-A2D8-42BF-95D7-76D751F9DCB7}"/>
    <dgm:cxn modelId="{74F6CC80-1DC5-4531-A5F1-04F81FE9E6D8}" type="presOf" srcId="{8CD212D0-9478-4A09-BB1F-364CB878AF9D}" destId="{7F556D40-8155-44CA-8493-37339E9BFCA4}" srcOrd="0" destOrd="0" presId="urn:microsoft.com/office/officeart/2009/3/layout/CircleRelationship"/>
    <dgm:cxn modelId="{57E7A88D-5833-4E0E-A3B6-A3C8744AD399}" type="presOf" srcId="{ADFE2A1E-DBE7-4CFF-A2F5-40857EB8BAC1}" destId="{5FA3B742-CBEF-4147-8D3E-9D5BAE0C6DB9}" srcOrd="0" destOrd="0" presId="urn:microsoft.com/office/officeart/2009/3/layout/CircleRelationship"/>
    <dgm:cxn modelId="{3FBB2AA5-CE2F-4276-9215-A8A07E8D2CB6}" srcId="{F005E4B0-BA97-42A3-9DA5-78C848CE37E6}" destId="{C899B383-2AB5-4956-B887-6722246611A3}" srcOrd="0" destOrd="0" parTransId="{CF43C080-9375-4475-9E8E-FB65ABD65CD9}" sibTransId="{ECB1D34E-D54B-4DE6-B7EB-20B44C6A2768}"/>
    <dgm:cxn modelId="{A6FB68A7-9D77-420B-810B-0272F1724F12}" srcId="{F005E4B0-BA97-42A3-9DA5-78C848CE37E6}" destId="{ADFE2A1E-DBE7-4CFF-A2F5-40857EB8BAC1}" srcOrd="2" destOrd="0" parTransId="{90A80BF5-7BDE-46FB-A5F4-D2D3B69FC26A}" sibTransId="{38125769-A38E-4695-80C5-4972829A4E5C}"/>
    <dgm:cxn modelId="{78AB41B4-9F59-459C-BB27-94C99E12BF66}" type="presOf" srcId="{7DA069B8-16F4-469B-9D64-3D21079B0170}" destId="{66FC7534-17D2-4543-9C11-D8EFEF456A74}" srcOrd="0" destOrd="0" presId="urn:microsoft.com/office/officeart/2009/3/layout/CircleRelationship"/>
    <dgm:cxn modelId="{2BC63BC1-8305-482B-B98C-5769244511C1}" type="presOf" srcId="{420BC9B9-86C7-42A1-BFBB-41EE51F14935}" destId="{78664630-675F-4786-A91D-2DDF635B741B}" srcOrd="0" destOrd="0" presId="urn:microsoft.com/office/officeart/2009/3/layout/CircleRelationship"/>
    <dgm:cxn modelId="{D55A1DDC-5CC2-4388-8B5C-87A7B714EE47}" srcId="{F005E4B0-BA97-42A3-9DA5-78C848CE37E6}" destId="{420BC9B9-86C7-42A1-BFBB-41EE51F14935}" srcOrd="4" destOrd="0" parTransId="{484F7767-1DC8-42EB-8026-437DCDE69406}" sibTransId="{7570B53B-D72E-40E7-8902-C4435CBF27CC}"/>
    <dgm:cxn modelId="{7A3DE4E8-5652-46B6-8CDF-FCF35D3ACAC4}" type="presOf" srcId="{C899B383-2AB5-4956-B887-6722246611A3}" destId="{5E0DE6C8-2D68-42E0-B721-80A0893C7D28}" srcOrd="0" destOrd="0" presId="urn:microsoft.com/office/officeart/2009/3/layout/CircleRelationship"/>
    <dgm:cxn modelId="{535EA584-BD1A-47A4-B84D-D6951459ABFB}" type="presParOf" srcId="{2EC0CC70-CDA4-4736-AFBD-A20E0CA2DB5A}" destId="{25B222A8-3DD1-4CF7-BBD5-FFDB1EE7D391}" srcOrd="0" destOrd="0" presId="urn:microsoft.com/office/officeart/2009/3/layout/CircleRelationship"/>
    <dgm:cxn modelId="{EEAC7317-BABF-4180-B978-3030C46167E1}" type="presParOf" srcId="{2EC0CC70-CDA4-4736-AFBD-A20E0CA2DB5A}" destId="{70037C3D-3232-4E26-9CB1-2FC6AFA2FB08}" srcOrd="1" destOrd="0" presId="urn:microsoft.com/office/officeart/2009/3/layout/CircleRelationship"/>
    <dgm:cxn modelId="{9A4C990A-CF3C-4FC1-82EC-94BB94297B38}" type="presParOf" srcId="{2EC0CC70-CDA4-4736-AFBD-A20E0CA2DB5A}" destId="{D965A3B0-057A-4764-9694-A75D5B11AF92}" srcOrd="2" destOrd="0" presId="urn:microsoft.com/office/officeart/2009/3/layout/CircleRelationship"/>
    <dgm:cxn modelId="{55985A49-5820-4D1C-A694-36865F06C0AA}" type="presParOf" srcId="{2EC0CC70-CDA4-4736-AFBD-A20E0CA2DB5A}" destId="{6533D75B-1E44-4921-8CCB-52D50CC3701A}" srcOrd="3" destOrd="0" presId="urn:microsoft.com/office/officeart/2009/3/layout/CircleRelationship"/>
    <dgm:cxn modelId="{9B22932C-7B75-4EF3-8975-44D8194401E5}" type="presParOf" srcId="{2EC0CC70-CDA4-4736-AFBD-A20E0CA2DB5A}" destId="{AA4BBD6B-EFEF-40E1-9506-49241EB4A244}" srcOrd="4" destOrd="0" presId="urn:microsoft.com/office/officeart/2009/3/layout/CircleRelationship"/>
    <dgm:cxn modelId="{E2374466-F836-4950-AB66-6B3E568313CA}" type="presParOf" srcId="{2EC0CC70-CDA4-4736-AFBD-A20E0CA2DB5A}" destId="{EC0FD6B5-C167-4435-AA31-D19CF255D333}" srcOrd="5" destOrd="0" presId="urn:microsoft.com/office/officeart/2009/3/layout/CircleRelationship"/>
    <dgm:cxn modelId="{7F91937A-8257-4A2F-9F5F-5FD69E8E8732}" type="presParOf" srcId="{2EC0CC70-CDA4-4736-AFBD-A20E0CA2DB5A}" destId="{5E0DE6C8-2D68-42E0-B721-80A0893C7D28}" srcOrd="6" destOrd="0" presId="urn:microsoft.com/office/officeart/2009/3/layout/CircleRelationship"/>
    <dgm:cxn modelId="{38E856A5-393C-4E91-B681-716D0059C159}" type="presParOf" srcId="{2EC0CC70-CDA4-4736-AFBD-A20E0CA2DB5A}" destId="{E8CAA4C7-8BCD-46FD-A245-BFD9CAF6DA25}" srcOrd="7" destOrd="0" presId="urn:microsoft.com/office/officeart/2009/3/layout/CircleRelationship"/>
    <dgm:cxn modelId="{AFCBFF5E-1ADD-4917-B7D5-92BD07588FD0}" type="presParOf" srcId="{E8CAA4C7-8BCD-46FD-A245-BFD9CAF6DA25}" destId="{BC45AA52-9EB4-4E62-9CB4-C1F808CBECDE}" srcOrd="0" destOrd="0" presId="urn:microsoft.com/office/officeart/2009/3/layout/CircleRelationship"/>
    <dgm:cxn modelId="{5345FDE3-443F-4096-9F99-4FBBC41BC30F}" type="presParOf" srcId="{2EC0CC70-CDA4-4736-AFBD-A20E0CA2DB5A}" destId="{E32CB3B9-79E7-4CC0-B2C4-935C1098119B}" srcOrd="8" destOrd="0" presId="urn:microsoft.com/office/officeart/2009/3/layout/CircleRelationship"/>
    <dgm:cxn modelId="{84462F49-6C2C-4285-A1A3-D291B1C0F448}" type="presParOf" srcId="{E32CB3B9-79E7-4CC0-B2C4-935C1098119B}" destId="{35189531-C0F4-4A3F-A858-E556551BAE7B}" srcOrd="0" destOrd="0" presId="urn:microsoft.com/office/officeart/2009/3/layout/CircleRelationship"/>
    <dgm:cxn modelId="{94290166-EFC2-467D-87FB-CF119C1B9A3D}" type="presParOf" srcId="{2EC0CC70-CDA4-4736-AFBD-A20E0CA2DB5A}" destId="{66FC7534-17D2-4543-9C11-D8EFEF456A74}" srcOrd="9" destOrd="0" presId="urn:microsoft.com/office/officeart/2009/3/layout/CircleRelationship"/>
    <dgm:cxn modelId="{C2C5AB25-302C-4845-9F36-761F68BD6D16}" type="presParOf" srcId="{2EC0CC70-CDA4-4736-AFBD-A20E0CA2DB5A}" destId="{8D23E552-EA68-4131-9C54-ABB3494F27CC}" srcOrd="10" destOrd="0" presId="urn:microsoft.com/office/officeart/2009/3/layout/CircleRelationship"/>
    <dgm:cxn modelId="{2068F9C9-A3D3-4447-8978-3A8CD313E19A}" type="presParOf" srcId="{8D23E552-EA68-4131-9C54-ABB3494F27CC}" destId="{7C44A7A2-A2E0-42B0-9B86-A1FE07BE3962}" srcOrd="0" destOrd="0" presId="urn:microsoft.com/office/officeart/2009/3/layout/CircleRelationship"/>
    <dgm:cxn modelId="{0C72ACC0-B682-4328-AB07-133F52ADF763}" type="presParOf" srcId="{2EC0CC70-CDA4-4736-AFBD-A20E0CA2DB5A}" destId="{05ED129A-1572-4217-A890-3F420E80A932}" srcOrd="11" destOrd="0" presId="urn:microsoft.com/office/officeart/2009/3/layout/CircleRelationship"/>
    <dgm:cxn modelId="{863377D7-85C7-4718-96BF-33DCCE3B8BD0}" type="presParOf" srcId="{05ED129A-1572-4217-A890-3F420E80A932}" destId="{2ED6AAD7-2820-43EB-AB10-D09CC84673D7}" srcOrd="0" destOrd="0" presId="urn:microsoft.com/office/officeart/2009/3/layout/CircleRelationship"/>
    <dgm:cxn modelId="{0813673F-7C1A-43F8-B27E-FCECD1394AE3}" type="presParOf" srcId="{2EC0CC70-CDA4-4736-AFBD-A20E0CA2DB5A}" destId="{370B1902-FBA4-45B2-89BE-F4F9B3178D79}" srcOrd="12" destOrd="0" presId="urn:microsoft.com/office/officeart/2009/3/layout/CircleRelationship"/>
    <dgm:cxn modelId="{5F4C0A80-BE40-42B5-9AC9-3FBEE1792CD4}" type="presParOf" srcId="{370B1902-FBA4-45B2-89BE-F4F9B3178D79}" destId="{D2994AC2-D4B9-4879-8FA8-2197C1B36646}" srcOrd="0" destOrd="0" presId="urn:microsoft.com/office/officeart/2009/3/layout/CircleRelationship"/>
    <dgm:cxn modelId="{3374771B-E5DB-4677-A679-9C8AC5354F0F}" type="presParOf" srcId="{2EC0CC70-CDA4-4736-AFBD-A20E0CA2DB5A}" destId="{5FA3B742-CBEF-4147-8D3E-9D5BAE0C6DB9}" srcOrd="13" destOrd="0" presId="urn:microsoft.com/office/officeart/2009/3/layout/CircleRelationship"/>
    <dgm:cxn modelId="{E21ED28D-C611-4AEE-AF8D-F97CAD5080A0}" type="presParOf" srcId="{2EC0CC70-CDA4-4736-AFBD-A20E0CA2DB5A}" destId="{EB985D97-E739-4D11-BB61-D06EB4932427}" srcOrd="14" destOrd="0" presId="urn:microsoft.com/office/officeart/2009/3/layout/CircleRelationship"/>
    <dgm:cxn modelId="{2257A603-7842-481E-BBCA-17820A141BB0}" type="presParOf" srcId="{EB985D97-E739-4D11-BB61-D06EB4932427}" destId="{04AF1BEB-4EB7-4634-8EC9-E266BCFF515F}" srcOrd="0" destOrd="0" presId="urn:microsoft.com/office/officeart/2009/3/layout/CircleRelationship"/>
    <dgm:cxn modelId="{C18C6245-8E0F-4650-A92D-C28449F6D4B6}" type="presParOf" srcId="{2EC0CC70-CDA4-4736-AFBD-A20E0CA2DB5A}" destId="{7F556D40-8155-44CA-8493-37339E9BFCA4}" srcOrd="15" destOrd="0" presId="urn:microsoft.com/office/officeart/2009/3/layout/CircleRelationship"/>
    <dgm:cxn modelId="{D828C5DD-C49F-4929-8B88-AB97DC921288}" type="presParOf" srcId="{2EC0CC70-CDA4-4736-AFBD-A20E0CA2DB5A}" destId="{36563F1C-6F84-4925-9CA0-C2BDB9E0BC26}" srcOrd="16" destOrd="0" presId="urn:microsoft.com/office/officeart/2009/3/layout/CircleRelationship"/>
    <dgm:cxn modelId="{CF57F5DF-D69D-4159-8215-733EB546332A}" type="presParOf" srcId="{36563F1C-6F84-4925-9CA0-C2BDB9E0BC26}" destId="{9B3E532A-8A85-417D-AD7D-07F39C1BE3EE}" srcOrd="0" destOrd="0" presId="urn:microsoft.com/office/officeart/2009/3/layout/CircleRelationship"/>
    <dgm:cxn modelId="{D8395FCF-7942-4320-9E0F-F1A5C1B77ED7}" type="presParOf" srcId="{2EC0CC70-CDA4-4736-AFBD-A20E0CA2DB5A}" destId="{78664630-675F-4786-A91D-2DDF635B741B}" srcOrd="17" destOrd="0" presId="urn:microsoft.com/office/officeart/2009/3/layout/CircleRelationship"/>
    <dgm:cxn modelId="{ED347FB2-0105-4F19-B2ED-EBDD15F1F47B}" type="presParOf" srcId="{2EC0CC70-CDA4-4736-AFBD-A20E0CA2DB5A}" destId="{BAB2EF55-C40D-491A-847A-07F7739F7503}" srcOrd="18" destOrd="0" presId="urn:microsoft.com/office/officeart/2009/3/layout/CircleRelationship"/>
    <dgm:cxn modelId="{9EB383BC-94C0-42C2-A40D-04A9E796CC21}" type="presParOf" srcId="{BAB2EF55-C40D-491A-847A-07F7739F7503}" destId="{7531DC9F-01BD-411A-B5AE-0862E57102B6}" srcOrd="0" destOrd="0" presId="urn:microsoft.com/office/officeart/2009/3/layout/CircleRelationship"/>
    <dgm:cxn modelId="{262BA58E-4FE7-446B-B15A-D358EE09E38E}" type="presParOf" srcId="{2EC0CC70-CDA4-4736-AFBD-A20E0CA2DB5A}" destId="{89186981-1380-4987-A604-43989359F824}" srcOrd="19" destOrd="0" presId="urn:microsoft.com/office/officeart/2009/3/layout/CircleRelationship"/>
    <dgm:cxn modelId="{737C9A64-8E7E-4453-AB66-5F812CBDBBFA}" type="presParOf" srcId="{89186981-1380-4987-A604-43989359F824}" destId="{F937104D-3FEB-448D-8DE5-2DD2AA6C8862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59A26-9F98-4547-81B4-2EEFFF7AC81A}">
      <dsp:nvSpPr>
        <dsp:cNvPr id="0" name=""/>
        <dsp:cNvSpPr/>
      </dsp:nvSpPr>
      <dsp:spPr>
        <a:xfrm>
          <a:off x="2111431" y="490828"/>
          <a:ext cx="3888738" cy="3888738"/>
        </a:xfrm>
        <a:prstGeom prst="blockArc">
          <a:avLst>
            <a:gd name="adj1" fmla="val 13114286"/>
            <a:gd name="adj2" fmla="val 16200000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2100FE-AD0E-4A93-9160-E9BAABBE0A54}">
      <dsp:nvSpPr>
        <dsp:cNvPr id="0" name=""/>
        <dsp:cNvSpPr/>
      </dsp:nvSpPr>
      <dsp:spPr>
        <a:xfrm>
          <a:off x="2111431" y="490828"/>
          <a:ext cx="3888738" cy="3888738"/>
        </a:xfrm>
        <a:prstGeom prst="blockArc">
          <a:avLst>
            <a:gd name="adj1" fmla="val 10028571"/>
            <a:gd name="adj2" fmla="val 13114286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8EDA89-ABD6-40DA-B468-F5889728BCAC}">
      <dsp:nvSpPr>
        <dsp:cNvPr id="0" name=""/>
        <dsp:cNvSpPr/>
      </dsp:nvSpPr>
      <dsp:spPr>
        <a:xfrm>
          <a:off x="2111431" y="490828"/>
          <a:ext cx="3888738" cy="3888738"/>
        </a:xfrm>
        <a:prstGeom prst="blockArc">
          <a:avLst>
            <a:gd name="adj1" fmla="val 6942857"/>
            <a:gd name="adj2" fmla="val 10028571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B455A0-56CC-4B51-A574-651521FDFE12}">
      <dsp:nvSpPr>
        <dsp:cNvPr id="0" name=""/>
        <dsp:cNvSpPr/>
      </dsp:nvSpPr>
      <dsp:spPr>
        <a:xfrm>
          <a:off x="2111431" y="490828"/>
          <a:ext cx="3888738" cy="3888738"/>
        </a:xfrm>
        <a:prstGeom prst="blockArc">
          <a:avLst>
            <a:gd name="adj1" fmla="val 3857143"/>
            <a:gd name="adj2" fmla="val 6942857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56673C-253D-4A6D-AABB-697D52C5CF24}">
      <dsp:nvSpPr>
        <dsp:cNvPr id="0" name=""/>
        <dsp:cNvSpPr/>
      </dsp:nvSpPr>
      <dsp:spPr>
        <a:xfrm>
          <a:off x="2111431" y="490828"/>
          <a:ext cx="3888738" cy="3888738"/>
        </a:xfrm>
        <a:prstGeom prst="blockArc">
          <a:avLst>
            <a:gd name="adj1" fmla="val 771429"/>
            <a:gd name="adj2" fmla="val 3857143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4C67A1-9093-4822-BAA4-34B1F1D4A4CF}">
      <dsp:nvSpPr>
        <dsp:cNvPr id="0" name=""/>
        <dsp:cNvSpPr/>
      </dsp:nvSpPr>
      <dsp:spPr>
        <a:xfrm>
          <a:off x="2111431" y="490828"/>
          <a:ext cx="3888738" cy="3888738"/>
        </a:xfrm>
        <a:prstGeom prst="blockArc">
          <a:avLst>
            <a:gd name="adj1" fmla="val 19285714"/>
            <a:gd name="adj2" fmla="val 771429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A4CCB-BB1A-4FC0-8A28-F435FAC09BF3}">
      <dsp:nvSpPr>
        <dsp:cNvPr id="0" name=""/>
        <dsp:cNvSpPr/>
      </dsp:nvSpPr>
      <dsp:spPr>
        <a:xfrm>
          <a:off x="2111431" y="490828"/>
          <a:ext cx="3888738" cy="3888738"/>
        </a:xfrm>
        <a:prstGeom prst="blockArc">
          <a:avLst>
            <a:gd name="adj1" fmla="val 16200000"/>
            <a:gd name="adj2" fmla="val 19285714"/>
            <a:gd name="adj3" fmla="val 3906"/>
          </a:avLst>
        </a:prstGeom>
        <a:solidFill>
          <a:srgbClr val="E60028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3482FC-27D1-4653-B0CF-D929B2E58338}">
      <dsp:nvSpPr>
        <dsp:cNvPr id="0" name=""/>
        <dsp:cNvSpPr/>
      </dsp:nvSpPr>
      <dsp:spPr>
        <a:xfrm>
          <a:off x="3144028" y="1523425"/>
          <a:ext cx="1823545" cy="1823545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FFFFFF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rgbClr val="FFFFFF">
                  <a:lumMod val="50000"/>
                </a:srgbClr>
              </a:solidFill>
              <a:latin typeface="Arial"/>
              <a:ea typeface="+mn-ea"/>
              <a:cs typeface="Arial"/>
            </a:rPr>
            <a:t>Cadre de référence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rgbClr val="FFFFFF">
                  <a:lumMod val="50000"/>
                </a:srgbClr>
              </a:solidFill>
              <a:latin typeface="Arial"/>
              <a:ea typeface="+mn-ea"/>
              <a:cs typeface="Arial"/>
            </a:rPr>
            <a:t>Digital Agence</a:t>
          </a:r>
        </a:p>
      </dsp:txBody>
      <dsp:txXfrm>
        <a:off x="3411080" y="1790477"/>
        <a:ext cx="1289441" cy="1289441"/>
      </dsp:txXfrm>
    </dsp:sp>
    <dsp:sp modelId="{C6F01165-9602-4717-8432-DBBD86BAB23A}">
      <dsp:nvSpPr>
        <dsp:cNvPr id="0" name=""/>
        <dsp:cNvSpPr/>
      </dsp:nvSpPr>
      <dsp:spPr>
        <a:xfrm>
          <a:off x="3417559" y="-109434"/>
          <a:ext cx="1276482" cy="127648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Architecture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&amp; Socles logiciels</a:t>
          </a:r>
        </a:p>
      </dsp:txBody>
      <dsp:txXfrm>
        <a:off x="3604495" y="77502"/>
        <a:ext cx="902610" cy="902610"/>
      </dsp:txXfrm>
    </dsp:sp>
    <dsp:sp modelId="{83692EC3-055A-4B03-BC82-30C9B96C0F48}">
      <dsp:nvSpPr>
        <dsp:cNvPr id="0" name=""/>
        <dsp:cNvSpPr/>
      </dsp:nvSpPr>
      <dsp:spPr>
        <a:xfrm>
          <a:off x="4908036" y="608341"/>
          <a:ext cx="1276482" cy="127648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OBA</a:t>
          </a:r>
        </a:p>
      </dsp:txBody>
      <dsp:txXfrm>
        <a:off x="5094972" y="795277"/>
        <a:ext cx="902610" cy="902610"/>
      </dsp:txXfrm>
    </dsp:sp>
    <dsp:sp modelId="{CBD3B658-629C-4629-A871-19DA9203EB2B}">
      <dsp:nvSpPr>
        <dsp:cNvPr id="0" name=""/>
        <dsp:cNvSpPr/>
      </dsp:nvSpPr>
      <dsp:spPr>
        <a:xfrm>
          <a:off x="5276154" y="2221168"/>
          <a:ext cx="1276482" cy="127648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Outillage projet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 err="1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Continuous</a:t>
          </a:r>
          <a:r>
            <a:rPr lang="fr-FR" sz="1200" b="1" kern="1200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 Delivery</a:t>
          </a:r>
        </a:p>
      </dsp:txBody>
      <dsp:txXfrm>
        <a:off x="5463090" y="2408104"/>
        <a:ext cx="902610" cy="902610"/>
      </dsp:txXfrm>
    </dsp:sp>
    <dsp:sp modelId="{4DBC3647-83C4-46F3-B602-5D6BD12C65D4}">
      <dsp:nvSpPr>
        <dsp:cNvPr id="0" name=""/>
        <dsp:cNvSpPr/>
      </dsp:nvSpPr>
      <dsp:spPr>
        <a:xfrm>
          <a:off x="4244712" y="3514556"/>
          <a:ext cx="1276482" cy="127648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Sécurité</a:t>
          </a:r>
        </a:p>
      </dsp:txBody>
      <dsp:txXfrm>
        <a:off x="4431648" y="3701492"/>
        <a:ext cx="902610" cy="902610"/>
      </dsp:txXfrm>
    </dsp:sp>
    <dsp:sp modelId="{B98060D0-5418-416B-B806-8469B93CE289}">
      <dsp:nvSpPr>
        <dsp:cNvPr id="0" name=""/>
        <dsp:cNvSpPr/>
      </dsp:nvSpPr>
      <dsp:spPr>
        <a:xfrm>
          <a:off x="2590407" y="3514556"/>
          <a:ext cx="1276482" cy="127648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50" b="1" kern="1200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Environnement de travail &amp; Moyens d’accès</a:t>
          </a:r>
        </a:p>
      </dsp:txBody>
      <dsp:txXfrm>
        <a:off x="2777343" y="3701492"/>
        <a:ext cx="902610" cy="902610"/>
      </dsp:txXfrm>
    </dsp:sp>
    <dsp:sp modelId="{A84107D5-82CC-4972-82E1-49A14BF3F8E8}">
      <dsp:nvSpPr>
        <dsp:cNvPr id="0" name=""/>
        <dsp:cNvSpPr/>
      </dsp:nvSpPr>
      <dsp:spPr>
        <a:xfrm>
          <a:off x="1558965" y="2221168"/>
          <a:ext cx="1276482" cy="1276482"/>
        </a:xfrm>
        <a:prstGeom prst="ellipse">
          <a:avLst/>
        </a:prstGeom>
        <a:gradFill rotWithShape="0">
          <a:gsLst>
            <a:gs pos="0">
              <a:srgbClr val="FFFFFF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FFFFFF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FFFFFF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Hébergement &amp; Cloud</a:t>
          </a:r>
        </a:p>
      </dsp:txBody>
      <dsp:txXfrm>
        <a:off x="1745901" y="2408104"/>
        <a:ext cx="902610" cy="902610"/>
      </dsp:txXfrm>
    </dsp:sp>
    <dsp:sp modelId="{EE6FD834-AE7C-4547-B1F2-98C0EF539FE0}">
      <dsp:nvSpPr>
        <dsp:cNvPr id="0" name=""/>
        <dsp:cNvSpPr/>
      </dsp:nvSpPr>
      <dsp:spPr>
        <a:xfrm>
          <a:off x="1927083" y="608341"/>
          <a:ext cx="1276482" cy="1276482"/>
        </a:xfrm>
        <a:prstGeom prst="ellips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solidFill>
                <a:sysClr val="windowText" lastClr="000000"/>
              </a:solidFill>
              <a:latin typeface="Arial Narrow" pitchFamily="34" charset="0"/>
              <a:ea typeface="Verdana" pitchFamily="34" charset="0"/>
              <a:cs typeface="Verdana" pitchFamily="34" charset="0"/>
            </a:rPr>
            <a:t>Monitoring &amp; Exploitabilité</a:t>
          </a:r>
        </a:p>
      </dsp:txBody>
      <dsp:txXfrm>
        <a:off x="2114019" y="795277"/>
        <a:ext cx="902610" cy="902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222A8-3DD1-4CF7-BBD5-FFDB1EE7D391}">
      <dsp:nvSpPr>
        <dsp:cNvPr id="0" name=""/>
        <dsp:cNvSpPr/>
      </dsp:nvSpPr>
      <dsp:spPr>
        <a:xfrm>
          <a:off x="2318333" y="1016980"/>
          <a:ext cx="2983768" cy="29842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 err="1">
              <a:solidFill>
                <a:schemeClr val="bg1"/>
              </a:solidFill>
            </a:rPr>
            <a:t>Benefits</a:t>
          </a:r>
          <a:endParaRPr lang="fr-FR" sz="2800" b="1" kern="1200" dirty="0">
            <a:solidFill>
              <a:schemeClr val="bg1"/>
            </a:solidFill>
          </a:endParaRPr>
        </a:p>
      </dsp:txBody>
      <dsp:txXfrm>
        <a:off x="2755296" y="1454018"/>
        <a:ext cx="2109842" cy="2110205"/>
      </dsp:txXfrm>
    </dsp:sp>
    <dsp:sp modelId="{70037C3D-3232-4E26-9CB1-2FC6AFA2FB08}">
      <dsp:nvSpPr>
        <dsp:cNvPr id="0" name=""/>
        <dsp:cNvSpPr/>
      </dsp:nvSpPr>
      <dsp:spPr>
        <a:xfrm>
          <a:off x="3235803" y="3779414"/>
          <a:ext cx="240537" cy="240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5A3B0-057A-4764-9694-A75D5B11AF92}">
      <dsp:nvSpPr>
        <dsp:cNvPr id="0" name=""/>
        <dsp:cNvSpPr/>
      </dsp:nvSpPr>
      <dsp:spPr>
        <a:xfrm>
          <a:off x="5494286" y="2228078"/>
          <a:ext cx="240537" cy="240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3D75B-1E44-4921-8CCB-52D50CC3701A}">
      <dsp:nvSpPr>
        <dsp:cNvPr id="0" name=""/>
        <dsp:cNvSpPr/>
      </dsp:nvSpPr>
      <dsp:spPr>
        <a:xfrm>
          <a:off x="4344847" y="4035392"/>
          <a:ext cx="331733" cy="3322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BBD6B-EFEF-40E1-9506-49241EB4A244}">
      <dsp:nvSpPr>
        <dsp:cNvPr id="0" name=""/>
        <dsp:cNvSpPr/>
      </dsp:nvSpPr>
      <dsp:spPr>
        <a:xfrm>
          <a:off x="3303129" y="1352419"/>
          <a:ext cx="240537" cy="240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FD6B5-C167-4435-AA31-D19CF255D333}">
      <dsp:nvSpPr>
        <dsp:cNvPr id="0" name=""/>
        <dsp:cNvSpPr/>
      </dsp:nvSpPr>
      <dsp:spPr>
        <a:xfrm>
          <a:off x="2546017" y="2728836"/>
          <a:ext cx="240537" cy="240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DE6C8-2D68-42E0-B721-80A0893C7D28}">
      <dsp:nvSpPr>
        <dsp:cNvPr id="0" name=""/>
        <dsp:cNvSpPr/>
      </dsp:nvSpPr>
      <dsp:spPr>
        <a:xfrm>
          <a:off x="1289593" y="1444451"/>
          <a:ext cx="1405028" cy="14355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Better</a:t>
          </a:r>
          <a:r>
            <a:rPr lang="fr-FR" sz="1600" kern="1200" dirty="0"/>
            <a:t> </a:t>
          </a:r>
          <a:r>
            <a:rPr lang="fr-FR" sz="1600" kern="1200" dirty="0" err="1"/>
            <a:t>fault</a:t>
          </a:r>
          <a:r>
            <a:rPr lang="fr-FR" sz="1600" kern="1200" dirty="0"/>
            <a:t> </a:t>
          </a:r>
          <a:r>
            <a:rPr lang="fr-FR" sz="1600" kern="1200" dirty="0" err="1"/>
            <a:t>tolerance</a:t>
          </a:r>
          <a:endParaRPr lang="fr-FR" sz="1600" kern="1200" dirty="0"/>
        </a:p>
      </dsp:txBody>
      <dsp:txXfrm>
        <a:off x="1495355" y="1654680"/>
        <a:ext cx="993504" cy="1015073"/>
      </dsp:txXfrm>
    </dsp:sp>
    <dsp:sp modelId="{BC45AA52-9EB4-4E62-9CB4-C1F808CBECDE}">
      <dsp:nvSpPr>
        <dsp:cNvPr id="0" name=""/>
        <dsp:cNvSpPr/>
      </dsp:nvSpPr>
      <dsp:spPr>
        <a:xfrm>
          <a:off x="3685664" y="1363084"/>
          <a:ext cx="331733" cy="3322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89531-C0F4-4A3F-A858-E556551BAE7B}">
      <dsp:nvSpPr>
        <dsp:cNvPr id="0" name=""/>
        <dsp:cNvSpPr/>
      </dsp:nvSpPr>
      <dsp:spPr>
        <a:xfrm>
          <a:off x="1500015" y="3124002"/>
          <a:ext cx="599813" cy="5999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C7534-17D2-4543-9C11-D8EFEF456A74}">
      <dsp:nvSpPr>
        <dsp:cNvPr id="0" name=""/>
        <dsp:cNvSpPr/>
      </dsp:nvSpPr>
      <dsp:spPr>
        <a:xfrm>
          <a:off x="5608740" y="984983"/>
          <a:ext cx="1213092" cy="1213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Agility</a:t>
          </a:r>
          <a:r>
            <a:rPr lang="fr-FR" sz="1600" kern="1200" dirty="0"/>
            <a:t>+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(#</a:t>
          </a:r>
          <a:r>
            <a:rPr lang="fr-FR" sz="1600" kern="1200" dirty="0" err="1"/>
            <a:t>start</a:t>
          </a:r>
          <a:r>
            <a:rPr lang="fr-FR" sz="1600" kern="1200" dirty="0"/>
            <a:t>)</a:t>
          </a:r>
        </a:p>
      </dsp:txBody>
      <dsp:txXfrm>
        <a:off x="5786393" y="1162656"/>
        <a:ext cx="857786" cy="857884"/>
      </dsp:txXfrm>
    </dsp:sp>
    <dsp:sp modelId="{7C44A7A2-A2E0-42B0-9B86-A1FE07BE3962}">
      <dsp:nvSpPr>
        <dsp:cNvPr id="0" name=""/>
        <dsp:cNvSpPr/>
      </dsp:nvSpPr>
      <dsp:spPr>
        <a:xfrm>
          <a:off x="5067072" y="1822246"/>
          <a:ext cx="331733" cy="3322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6AAD7-2820-43EB-AB10-D09CC84673D7}">
      <dsp:nvSpPr>
        <dsp:cNvPr id="0" name=""/>
        <dsp:cNvSpPr/>
      </dsp:nvSpPr>
      <dsp:spPr>
        <a:xfrm>
          <a:off x="1271719" y="3838075"/>
          <a:ext cx="240537" cy="240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94AC2-D4B9-4879-8FA8-2197C1B36646}">
      <dsp:nvSpPr>
        <dsp:cNvPr id="0" name=""/>
        <dsp:cNvSpPr/>
      </dsp:nvSpPr>
      <dsp:spPr>
        <a:xfrm>
          <a:off x="3668526" y="3495704"/>
          <a:ext cx="240537" cy="240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3B742-CBEF-4147-8D3E-9D5BAE0C6DB9}">
      <dsp:nvSpPr>
        <dsp:cNvPr id="0" name=""/>
        <dsp:cNvSpPr/>
      </dsp:nvSpPr>
      <dsp:spPr>
        <a:xfrm>
          <a:off x="6023014" y="2918269"/>
          <a:ext cx="1525415" cy="15393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Continuous-delivery-friendly</a:t>
          </a:r>
          <a:endParaRPr lang="fr-FR" sz="1400" kern="1200" dirty="0"/>
        </a:p>
      </dsp:txBody>
      <dsp:txXfrm>
        <a:off x="6246406" y="3143705"/>
        <a:ext cx="1078631" cy="1088499"/>
      </dsp:txXfrm>
    </dsp:sp>
    <dsp:sp modelId="{04AF1BEB-4EB7-4634-8EC9-E266BCFF515F}">
      <dsp:nvSpPr>
        <dsp:cNvPr id="0" name=""/>
        <dsp:cNvSpPr/>
      </dsp:nvSpPr>
      <dsp:spPr>
        <a:xfrm>
          <a:off x="5837037" y="3039210"/>
          <a:ext cx="240537" cy="240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56D40-8155-44CA-8493-37339E9BFCA4}">
      <dsp:nvSpPr>
        <dsp:cNvPr id="0" name=""/>
        <dsp:cNvSpPr/>
      </dsp:nvSpPr>
      <dsp:spPr>
        <a:xfrm>
          <a:off x="2697195" y="4119652"/>
          <a:ext cx="1213092" cy="1213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Responsibility</a:t>
          </a:r>
          <a:r>
            <a:rPr lang="fr-FR" sz="1600" kern="1200" dirty="0"/>
            <a:t> (#</a:t>
          </a:r>
          <a:r>
            <a:rPr lang="fr-FR" sz="1600" kern="1200" dirty="0" err="1"/>
            <a:t>start</a:t>
          </a:r>
          <a:r>
            <a:rPr lang="fr-FR" sz="1600" kern="1200" dirty="0"/>
            <a:t>)</a:t>
          </a:r>
        </a:p>
      </dsp:txBody>
      <dsp:txXfrm>
        <a:off x="2874848" y="4297325"/>
        <a:ext cx="857786" cy="857884"/>
      </dsp:txXfrm>
    </dsp:sp>
    <dsp:sp modelId="{9B3E532A-8A85-417D-AD7D-07F39C1BE3EE}">
      <dsp:nvSpPr>
        <dsp:cNvPr id="0" name=""/>
        <dsp:cNvSpPr/>
      </dsp:nvSpPr>
      <dsp:spPr>
        <a:xfrm>
          <a:off x="3780532" y="4078588"/>
          <a:ext cx="240537" cy="240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64630-675F-4786-A91D-2DDF635B741B}">
      <dsp:nvSpPr>
        <dsp:cNvPr id="0" name=""/>
        <dsp:cNvSpPr/>
      </dsp:nvSpPr>
      <dsp:spPr>
        <a:xfrm>
          <a:off x="3853979" y="0"/>
          <a:ext cx="1213092" cy="1213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Easier</a:t>
          </a:r>
          <a:r>
            <a:rPr lang="fr-FR" sz="1600" kern="1200" dirty="0"/>
            <a:t> </a:t>
          </a:r>
          <a:r>
            <a:rPr lang="fr-FR" sz="1600" kern="1200" dirty="0" err="1"/>
            <a:t>testing</a:t>
          </a:r>
          <a:r>
            <a:rPr lang="fr-FR" sz="1600" kern="1200" dirty="0"/>
            <a:t> </a:t>
          </a:r>
          <a:r>
            <a:rPr lang="fr-FR" sz="1600" kern="1200" dirty="0" err="1"/>
            <a:t>process</a:t>
          </a:r>
          <a:endParaRPr lang="fr-FR" sz="1600" kern="1200" dirty="0"/>
        </a:p>
      </dsp:txBody>
      <dsp:txXfrm>
        <a:off x="4031632" y="177673"/>
        <a:ext cx="857786" cy="857884"/>
      </dsp:txXfrm>
    </dsp:sp>
    <dsp:sp modelId="{7531DC9F-01BD-411A-B5AE-0862E57102B6}">
      <dsp:nvSpPr>
        <dsp:cNvPr id="0" name=""/>
        <dsp:cNvSpPr/>
      </dsp:nvSpPr>
      <dsp:spPr>
        <a:xfrm>
          <a:off x="2358116" y="1315088"/>
          <a:ext cx="240537" cy="240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7104D-3FEB-448D-8DE5-2DD2AA6C8862}">
      <dsp:nvSpPr>
        <dsp:cNvPr id="0" name=""/>
        <dsp:cNvSpPr/>
      </dsp:nvSpPr>
      <dsp:spPr>
        <a:xfrm>
          <a:off x="5158880" y="298641"/>
          <a:ext cx="240537" cy="240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E640F6A5-9080-4E70-B802-25C28AB79C70}" type="datetimeFigureOut">
              <a:rPr lang="en-GB" smtClean="0"/>
              <a:pPr/>
              <a:t>09/11/2017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3820602F-4F05-45D9-805B-E85885946F2A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700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02B4D840-579E-4A0A-8746-563BB81BFCF8}" type="datetimeFigureOut">
              <a:rPr lang="en-GB" smtClean="0"/>
              <a:pPr/>
              <a:t>09/11/2017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849F58B-522D-43AE-9196-6FF1A84B551E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31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2952" y="2179800"/>
            <a:ext cx="10706098" cy="1249200"/>
          </a:xfrm>
        </p:spPr>
        <p:txBody>
          <a:bodyPr>
            <a:noAutofit/>
          </a:bodyPr>
          <a:lstStyle>
            <a:lvl1pPr algn="ctr" defTabSz="91442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GB" sz="3200" b="0" kern="1200" cap="all" baseline="0" noProof="0" dirty="0" smtClean="0">
                <a:solidFill>
                  <a:srgbClr val="E6002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2952" y="3573463"/>
            <a:ext cx="10706098" cy="324000"/>
          </a:xfrm>
        </p:spPr>
        <p:txBody>
          <a:bodyPr>
            <a:noAutofit/>
          </a:bodyPr>
          <a:lstStyle>
            <a:lvl1pPr marL="0" indent="0" algn="ctr" defTabSz="914423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1800" b="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3366" y="258432"/>
            <a:ext cx="3934885" cy="144000"/>
          </a:xfrm>
          <a:prstGeom prst="rect">
            <a:avLst/>
          </a:prstGeom>
        </p:spPr>
        <p:txBody>
          <a:bodyPr anchor="ctr"/>
          <a:lstStyle>
            <a:lvl1pPr algn="l">
              <a:defRPr sz="1100"/>
            </a:lvl1pPr>
          </a:lstStyle>
          <a:p>
            <a:fld id="{3A7D07B9-9BF6-4590-8068-E934DFF88FCF}" type="datetime1">
              <a:rPr lang="en-GB" smtClean="0"/>
              <a:pPr/>
              <a:t>09/11/2017</a:t>
            </a:fld>
            <a:endParaRPr lang="en-GB" dirty="0"/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gray">
          <a:xfrm flipV="1">
            <a:off x="6096000" y="209550"/>
            <a:ext cx="0" cy="266700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 noProof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49303" y="476672"/>
            <a:ext cx="5250689" cy="432048"/>
          </a:xfrm>
          <a:ln>
            <a:noFill/>
            <a:prstDash val="dash"/>
          </a:ln>
        </p:spPr>
        <p:txBody>
          <a:bodyPr anchor="ctr">
            <a:noAutofit/>
          </a:bodyPr>
          <a:lstStyle>
            <a:lvl1pPr marL="0" indent="0" algn="r">
              <a:buNone/>
              <a:defRPr sz="900" b="0" i="0" baseline="0">
                <a:latin typeface="Arial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OPTIONAL: USE C1-C2-C3 for internal use and Confidential otherwise – Please delete box once decided</a:t>
            </a:r>
            <a:endParaRPr lang="en-GB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703848" y="4408320"/>
            <a:ext cx="2784309" cy="1252928"/>
          </a:xfrm>
          <a:prstGeom prst="rect">
            <a:avLst/>
          </a:prstGeom>
          <a:ln>
            <a:noFill/>
            <a:prstDash val="dash"/>
          </a:ln>
        </p:spPr>
        <p:txBody>
          <a:bodyPr anchor="ctr">
            <a:noAutofit/>
          </a:bodyPr>
          <a:lstStyle>
            <a:lvl1pPr marL="0" indent="0" algn="ctr">
              <a:buNone/>
              <a:defRPr sz="900" b="0" i="0" baseline="0">
                <a:latin typeface="Arial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ctr" defTabSz="9144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  <a:t>OPTIONAL : Client Logo Area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  <a:t>Please resize the logo to fit this area.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  <a:t>This box must be deleted once the presentation is complete.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43712" y="1341438"/>
            <a:ext cx="10704576" cy="190800"/>
          </a:xfrm>
          <a:prstGeom prst="rect">
            <a:avLst/>
          </a:prstGeom>
          <a:ln>
            <a:noFill/>
            <a:prstDash val="dash"/>
          </a:ln>
        </p:spPr>
        <p:txBody>
          <a:bodyPr anchor="t">
            <a:noAutofit/>
          </a:bodyPr>
          <a:lstStyle>
            <a:lvl1pPr marL="0" marR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cap="all" baseline="0">
                <a:latin typeface="Arial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THIS IS AN A4 PRINT TEMPLATE – This Placeholder does not print</a:t>
            </a:r>
          </a:p>
        </p:txBody>
      </p:sp>
      <p:pic>
        <p:nvPicPr>
          <p:cNvPr id="10" name="Picture 13" descr="group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t="30434" r="56599" b="17478"/>
          <a:stretch/>
        </p:blipFill>
        <p:spPr bwMode="gray">
          <a:xfrm>
            <a:off x="311287" y="6324600"/>
            <a:ext cx="1441314" cy="39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. 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2950" y="1054100"/>
            <a:ext cx="10704000" cy="576000"/>
          </a:xfrm>
        </p:spPr>
        <p:txBody>
          <a:bodyPr anchor="ctr">
            <a:noAutofit/>
          </a:bodyPr>
          <a:lstStyle>
            <a:lvl1pPr algn="ctr"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2950" y="1911096"/>
            <a:ext cx="10704000" cy="4035600"/>
          </a:xfrm>
        </p:spPr>
        <p:txBody>
          <a:bodyPr rIns="0"/>
          <a:lstStyle>
            <a:lvl1pPr marL="0" indent="0">
              <a:buNone/>
              <a:tabLst>
                <a:tab pos="8696543" algn="r"/>
              </a:tabLst>
              <a:defRPr b="1" cap="all" baseline="0">
                <a:solidFill>
                  <a:srgbClr val="E60028"/>
                </a:solidFill>
              </a:defRPr>
            </a:lvl1pPr>
            <a:lvl2pPr marL="0" indent="0">
              <a:buNone/>
              <a:tabLst>
                <a:tab pos="8696543" algn="r"/>
              </a:tabLst>
              <a:defRPr cap="all" baseline="0"/>
            </a:lvl2pPr>
            <a:lvl3pPr marL="0" indent="0">
              <a:buNone/>
              <a:tabLst>
                <a:tab pos="8696543" algn="r"/>
              </a:tabLst>
              <a:defRPr sz="1000" cap="all" baseline="0"/>
            </a:lvl3pPr>
            <a:lvl4pPr marL="0" indent="0">
              <a:buNone/>
              <a:tabLst>
                <a:tab pos="8696543" algn="r"/>
              </a:tabLst>
              <a:defRPr sz="900" cap="all" baseline="0"/>
            </a:lvl4pPr>
            <a:lvl5pPr marL="0" indent="0">
              <a:buNone/>
              <a:tabLst>
                <a:tab pos="8696543" algn="r"/>
              </a:tabLst>
              <a:defRPr sz="800" cap="all" baseline="0"/>
            </a:lvl5pPr>
          </a:lstStyle>
          <a:p>
            <a:pPr lvl="0"/>
            <a:r>
              <a:rPr lang="en-US" dirty="0"/>
              <a:t>CLICK TO EDIT MASTER TEXT STYLES	x</a:t>
            </a:r>
          </a:p>
          <a:p>
            <a:pPr lvl="1"/>
            <a:r>
              <a:rPr lang="en-US" dirty="0"/>
              <a:t>SECOND LEVEL	x</a:t>
            </a:r>
          </a:p>
          <a:p>
            <a:pPr lvl="2"/>
            <a:r>
              <a:rPr lang="en-US" dirty="0"/>
              <a:t>THIRD LEVEL	x</a:t>
            </a:r>
          </a:p>
          <a:p>
            <a:pPr lvl="3"/>
            <a:r>
              <a:rPr lang="en-US" dirty="0"/>
              <a:t>FOURTH LEVEL	x</a:t>
            </a:r>
          </a:p>
          <a:p>
            <a:pPr lvl="4"/>
            <a:r>
              <a:rPr lang="en-US" dirty="0"/>
              <a:t>FIFTH LEVEL	x</a:t>
            </a:r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gray">
          <a:xfrm flipV="1">
            <a:off x="6096000" y="260353"/>
            <a:ext cx="0" cy="5048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 noProof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1584517" y="6524654"/>
            <a:ext cx="0" cy="8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3"/>
          <p:cNvSpPr txBox="1">
            <a:spLocks/>
          </p:cNvSpPr>
          <p:nvPr userDrawn="1"/>
        </p:nvSpPr>
        <p:spPr>
          <a:xfrm>
            <a:off x="9029851" y="6507984"/>
            <a:ext cx="24192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D5226-9C5E-427F-A2CE-DC76F1572E78}" type="datetime1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09/11/2017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519451" y="6507984"/>
            <a:ext cx="336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fld id="{C6CC3D56-96BB-45E4-94D9-DF781FE65A81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Line 10"/>
          <p:cNvSpPr>
            <a:spLocks noChangeShapeType="1"/>
          </p:cNvSpPr>
          <p:nvPr userDrawn="1"/>
        </p:nvSpPr>
        <p:spPr bwMode="gray">
          <a:xfrm flipH="1">
            <a:off x="334433" y="6230149"/>
            <a:ext cx="11521017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sz="1800">
              <a:latin typeface="Arial" charset="0"/>
              <a:cs typeface="Arial" charset="0"/>
            </a:endParaRPr>
          </a:p>
        </p:txBody>
      </p:sp>
      <p:pic>
        <p:nvPicPr>
          <p:cNvPr id="10" name="Picture 13" descr="group">
            <a:extLst>
              <a:ext uri="{FF2B5EF4-FFF2-40B4-BE49-F238E27FC236}">
                <a16:creationId xmlns:a16="http://schemas.microsoft.com/office/drawing/2014/main" id="{26C705D6-30A7-4E58-B983-6C8EEFCB722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t="30434" r="56599" b="17478"/>
          <a:stretch/>
        </p:blipFill>
        <p:spPr bwMode="gray">
          <a:xfrm>
            <a:off x="311287" y="6324600"/>
            <a:ext cx="1441314" cy="39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2950" y="260349"/>
            <a:ext cx="10704002" cy="28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A4 Print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A4 Print Template - CLICK TO ADD TITLE</a:t>
            </a:r>
            <a:endParaRPr lang="en-GB" dirty="0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950" y="260349"/>
            <a:ext cx="9384000" cy="28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A4 Print Template - CLICK TO 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63" y="1050924"/>
            <a:ext cx="10704489" cy="48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gray">
          <a:xfrm flipH="1">
            <a:off x="334432" y="765175"/>
            <a:ext cx="115200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sz="1800">
              <a:latin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1584517" y="6524654"/>
            <a:ext cx="0" cy="8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 txBox="1">
            <a:spLocks/>
          </p:cNvSpPr>
          <p:nvPr/>
        </p:nvSpPr>
        <p:spPr>
          <a:xfrm>
            <a:off x="11519451" y="6507984"/>
            <a:ext cx="336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fld id="{C6CC3D56-96BB-45E4-94D9-DF781FE65A81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" name="Date Placeholder 3"/>
          <p:cNvSpPr txBox="1">
            <a:spLocks/>
          </p:cNvSpPr>
          <p:nvPr/>
        </p:nvSpPr>
        <p:spPr>
          <a:xfrm>
            <a:off x="9029851" y="6507984"/>
            <a:ext cx="24192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D5226-9C5E-427F-A2CE-DC76F1572E78}" type="datetime1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09/11/2017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gray">
          <a:xfrm flipH="1">
            <a:off x="334433" y="6230149"/>
            <a:ext cx="11521017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sz="1800">
              <a:latin typeface="Arial" charset="0"/>
              <a:cs typeface="Arial" charset="0"/>
            </a:endParaRPr>
          </a:p>
        </p:txBody>
      </p:sp>
      <p:pic>
        <p:nvPicPr>
          <p:cNvPr id="12" name="Picture 13" descr="group"/>
          <p:cNvPicPr>
            <a:picLocks noChangeAspect="1" noChangeArrowheads="1"/>
          </p:cNvPicPr>
          <p:nvPr userDrawn="1"/>
        </p:nvPicPr>
        <p:blipFill rotWithShape="1">
          <a:blip r:embed="rId7" cstate="print"/>
          <a:srcRect t="30434" r="56599" b="17478"/>
          <a:stretch/>
        </p:blipFill>
        <p:spPr bwMode="gray">
          <a:xfrm>
            <a:off x="311287" y="6324600"/>
            <a:ext cx="1441314" cy="39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1" r:id="rId2"/>
    <p:sldLayoutId id="2147483834" r:id="rId3"/>
    <p:sldLayoutId id="2147483846" r:id="rId4"/>
    <p:sldLayoutId id="2147483847" r:id="rId5"/>
  </p:sldLayoutIdLst>
  <p:transition>
    <p:wipe/>
  </p:transition>
  <p:hf hdr="0" ftr="0"/>
  <p:txStyles>
    <p:titleStyle>
      <a:lvl1pPr algn="l" defTabSz="914423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GB" sz="1600" b="1" kern="1200" cap="all" baseline="0" noProof="0" dirty="0" smtClean="0">
          <a:solidFill>
            <a:srgbClr val="E6002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8" indent="-182568" algn="l" defTabSz="914423" rtl="0" eaLnBrk="1" latinLnBrk="0" hangingPunct="1">
        <a:spcBef>
          <a:spcPts val="600"/>
        </a:spcBef>
        <a:buClr>
          <a:schemeClr val="tx2"/>
        </a:buClr>
        <a:buSzPct val="90000"/>
        <a:buFont typeface="Wingdings" pitchFamily="2" charset="2"/>
        <a:buChar char="n"/>
        <a:defRPr sz="11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97" indent="-174629" algn="l" defTabSz="914423" rtl="0" eaLnBrk="1" latinLnBrk="0" hangingPunct="1">
        <a:spcBef>
          <a:spcPts val="600"/>
        </a:spcBef>
        <a:buClr>
          <a:schemeClr val="tx2"/>
        </a:buClr>
        <a:buFont typeface="Arial" pitchFamily="34" charset="0"/>
        <a:buChar char="●"/>
        <a:defRPr sz="11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39763" indent="-182568" algn="l" defTabSz="914423" rtl="0" eaLnBrk="1" latinLnBrk="0" hangingPunct="1">
        <a:spcBef>
          <a:spcPts val="600"/>
        </a:spcBef>
        <a:buClr>
          <a:schemeClr val="tx2"/>
        </a:buClr>
        <a:buFont typeface="Webdings" pitchFamily="18" charset="2"/>
        <a:buChar char="4"/>
        <a:defRPr sz="11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2805" indent="-173042" algn="l" defTabSz="914423" rtl="0" eaLnBrk="1" latinLnBrk="0" hangingPunct="1">
        <a:spcBef>
          <a:spcPts val="600"/>
        </a:spcBef>
        <a:buClr>
          <a:schemeClr val="tx2"/>
        </a:buClr>
        <a:buFont typeface="Arial" pitchFamily="34" charset="0"/>
        <a:buChar char="–"/>
        <a:defRPr sz="11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95373" indent="-182568" algn="l" defTabSz="914423" rtl="0" eaLnBrk="1" latinLnBrk="0" hangingPunct="1">
        <a:spcBef>
          <a:spcPts val="600"/>
        </a:spcBef>
        <a:buClr>
          <a:schemeClr val="tx2"/>
        </a:buClr>
        <a:buFont typeface="Wingdings" pitchFamily="2" charset="2"/>
        <a:buChar char="w"/>
        <a:defRPr sz="11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63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6.png"/><Relationship Id="rId21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5" Type="http://schemas.openxmlformats.org/officeDocument/2006/relationships/image" Target="../media/image37.jpe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tags" Target="../tags/tag13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24" Type="http://schemas.openxmlformats.org/officeDocument/2006/relationships/image" Target="../media/image36.jpe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7.gif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hyperlink" Target="http://go/sdacreate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12factor.net/processes" TargetMode="External"/><Relationship Id="rId13" Type="http://schemas.openxmlformats.org/officeDocument/2006/relationships/hyperlink" Target="https://12factor.net/logs" TargetMode="External"/><Relationship Id="rId3" Type="http://schemas.openxmlformats.org/officeDocument/2006/relationships/hyperlink" Target="https://12factor.net/codebase" TargetMode="External"/><Relationship Id="rId7" Type="http://schemas.openxmlformats.org/officeDocument/2006/relationships/hyperlink" Target="https://12factor.net/build-release-run" TargetMode="External"/><Relationship Id="rId12" Type="http://schemas.openxmlformats.org/officeDocument/2006/relationships/hyperlink" Target="https://12factor.net/dev-prod-parity" TargetMode="Externa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4.png"/><Relationship Id="rId1" Type="http://schemas.openxmlformats.org/officeDocument/2006/relationships/tags" Target="../tags/tag19.xml"/><Relationship Id="rId6" Type="http://schemas.openxmlformats.org/officeDocument/2006/relationships/hyperlink" Target="https://12factor.net/backing-services" TargetMode="External"/><Relationship Id="rId11" Type="http://schemas.openxmlformats.org/officeDocument/2006/relationships/hyperlink" Target="https://12factor.net/disposability" TargetMode="External"/><Relationship Id="rId5" Type="http://schemas.openxmlformats.org/officeDocument/2006/relationships/hyperlink" Target="https://12factor.net/config" TargetMode="External"/><Relationship Id="rId15" Type="http://schemas.openxmlformats.org/officeDocument/2006/relationships/image" Target="../media/image53.png"/><Relationship Id="rId10" Type="http://schemas.openxmlformats.org/officeDocument/2006/relationships/hyperlink" Target="https://12factor.net/concurrency" TargetMode="External"/><Relationship Id="rId4" Type="http://schemas.openxmlformats.org/officeDocument/2006/relationships/hyperlink" Target="https://12factor.net/dependencies" TargetMode="External"/><Relationship Id="rId9" Type="http://schemas.openxmlformats.org/officeDocument/2006/relationships/hyperlink" Target="https://12factor.net/port-binding" TargetMode="External"/><Relationship Id="rId14" Type="http://schemas.openxmlformats.org/officeDocument/2006/relationships/hyperlink" Target="https://12factor.net/admin-process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5" Type="http://schemas.openxmlformats.org/officeDocument/2006/relationships/image" Target="../media/image62.png"/><Relationship Id="rId4" Type="http://schemas.openxmlformats.org/officeDocument/2006/relationships/hyperlink" Target="http://go/sgsignin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6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6" Type="http://schemas.openxmlformats.org/officeDocument/2006/relationships/image" Target="../media/image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o/rcfallupdate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bc.safe.socgen/docs/DOC-230102" TargetMode="External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9.png"/><Relationship Id="rId1" Type="http://schemas.openxmlformats.org/officeDocument/2006/relationships/tags" Target="../tags/tag44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5" Type="http://schemas.openxmlformats.org/officeDocument/2006/relationships/image" Target="../media/image88.jpeg"/><Relationship Id="rId10" Type="http://schemas.openxmlformats.org/officeDocument/2006/relationships/image" Target="../media/image63.jpeg"/><Relationship Id="rId19" Type="http://schemas.openxmlformats.org/officeDocument/2006/relationships/image" Target="../media/image12.png"/><Relationship Id="rId4" Type="http://schemas.openxmlformats.org/officeDocument/2006/relationships/image" Target="../media/image78.png"/><Relationship Id="rId9" Type="http://schemas.openxmlformats.org/officeDocument/2006/relationships/image" Target="../media/image83.jpeg"/><Relationship Id="rId14" Type="http://schemas.openxmlformats.org/officeDocument/2006/relationships/image" Target="../media/image8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bc.safe.socgen/docs/DOC-115977%20/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5" Type="http://schemas.openxmlformats.org/officeDocument/2006/relationships/image" Target="../media/image29.png"/><Relationship Id="rId4" Type="http://schemas.openxmlformats.org/officeDocument/2006/relationships/hyperlink" Target="https://sbc.safe.socgen/docs/DOC-119850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6" Type="http://schemas.openxmlformats.org/officeDocument/2006/relationships/image" Target="../media/image94.png"/><Relationship Id="rId5" Type="http://schemas.openxmlformats.org/officeDocument/2006/relationships/image" Target="../media/image93.jpg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safe.socgen/rocketchat/web/channel/sdafallupdate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9.xml"/><Relationship Id="rId6" Type="http://schemas.openxmlformats.org/officeDocument/2006/relationships/image" Target="../media/image107.png"/><Relationship Id="rId5" Type="http://schemas.openxmlformats.org/officeDocument/2006/relationships/image" Target="../media/image106.jp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0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3.pn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1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6" Type="http://schemas.openxmlformats.org/officeDocument/2006/relationships/image" Target="../media/image117.gif"/><Relationship Id="rId5" Type="http://schemas.openxmlformats.org/officeDocument/2006/relationships/image" Target="../media/image116.gif"/><Relationship Id="rId4" Type="http://schemas.openxmlformats.org/officeDocument/2006/relationships/hyperlink" Target="https://zeroturnaround.com/rebellabs/java-tools-and-technologies-landscape-2016-trends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doc/reprints?id=1-3N8E378&amp;ct=161205&amp;st=sb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5" Type="http://schemas.openxmlformats.org/officeDocument/2006/relationships/image" Target="../media/image117.gif"/><Relationship Id="rId4" Type="http://schemas.openxmlformats.org/officeDocument/2006/relationships/image" Target="../media/image1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bc.safe.socgen/external-link.jspa?url=https://ressources.safe.socgen/documents/1025528/1317083/GTS%2BSecurity%2BStandard%2B-%2BGlobal_System-FR-v1_1.pdf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6649" y="3867000"/>
            <a:ext cx="8698705" cy="324000"/>
          </a:xfrm>
        </p:spPr>
        <p:txBody>
          <a:bodyPr/>
          <a:lstStyle/>
          <a:p>
            <a:r>
              <a:rPr lang="fr-FR" b="1" dirty="0"/>
              <a:t>14/11/2017</a:t>
            </a:r>
          </a:p>
          <a:p>
            <a:endParaRPr lang="fr-FR" dirty="0"/>
          </a:p>
          <a:p>
            <a:r>
              <a:rPr lang="fr-FR" dirty="0"/>
              <a:t>Mise en œuvre des socles digitaux agence et api – 2017 </a:t>
            </a:r>
            <a:r>
              <a:rPr lang="fr-FR" dirty="0" err="1"/>
              <a:t>Fall</a:t>
            </a:r>
            <a:r>
              <a:rPr lang="fr-FR" dirty="0"/>
              <a:t> Update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err="1"/>
              <a:t>Novembre</a:t>
            </a:r>
            <a:r>
              <a:rPr lang="en-GB" dirty="0"/>
              <a:t> 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52600" y="129365"/>
            <a:ext cx="4266185" cy="432048"/>
          </a:xfrm>
        </p:spPr>
        <p:txBody>
          <a:bodyPr/>
          <a:lstStyle/>
          <a:p>
            <a:r>
              <a:rPr lang="fr-FR" dirty="0"/>
              <a:t>C1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998297"/>
            <a:ext cx="25908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2884978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Notre use case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 flipH="1">
            <a:off x="1752600" y="1909009"/>
            <a:ext cx="8553782" cy="427673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EF8341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Zone Intranet (CITS)</a:t>
            </a:r>
          </a:p>
        </p:txBody>
      </p:sp>
      <p:sp>
        <p:nvSpPr>
          <p:cNvPr id="25" name="Organigramme : Processus 79"/>
          <p:cNvSpPr/>
          <p:nvPr/>
        </p:nvSpPr>
        <p:spPr>
          <a:xfrm>
            <a:off x="5129061" y="5066015"/>
            <a:ext cx="1576539" cy="925033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solidFill>
              <a:srgbClr val="BE574B">
                <a:shade val="5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Producteur de  services 1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0144" y="914400"/>
            <a:ext cx="802357" cy="80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Cylindre 30"/>
          <p:cNvSpPr/>
          <p:nvPr/>
        </p:nvSpPr>
        <p:spPr>
          <a:xfrm rot="16200000">
            <a:off x="5009058" y="846712"/>
            <a:ext cx="284680" cy="6340396"/>
          </a:xfrm>
          <a:prstGeom prst="can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SSOPv2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05425" y="2485692"/>
            <a:ext cx="731575" cy="545067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SAFE</a:t>
            </a:r>
          </a:p>
        </p:txBody>
      </p:sp>
      <p:sp>
        <p:nvSpPr>
          <p:cNvPr id="40" name="Organigramme : Processus 96"/>
          <p:cNvSpPr/>
          <p:nvPr/>
        </p:nvSpPr>
        <p:spPr>
          <a:xfrm>
            <a:off x="5075721" y="5005055"/>
            <a:ext cx="1576539" cy="925033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solidFill>
              <a:srgbClr val="BE574B">
                <a:shade val="5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Microservice</a:t>
            </a:r>
            <a:r>
              <a:rPr kumimoji="0" lang="fr-FR" sz="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</a:t>
            </a:r>
            <a:r>
              <a:rPr kumimoji="0" lang="fr-FR" sz="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Core</a:t>
            </a:r>
            <a:r>
              <a:rPr kumimoji="0" lang="fr-FR" sz="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banking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5154718" y="5405593"/>
            <a:ext cx="1410727" cy="248466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API</a:t>
            </a:r>
            <a:r>
              <a:rPr kumimoji="0" lang="fr-FR" sz="1000" b="1" i="0" u="sng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REST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(A2A ou U2A)</a:t>
            </a:r>
            <a:endParaRPr kumimoji="0" lang="fr-FR" sz="10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948494" y="5697738"/>
            <a:ext cx="615808" cy="18908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Composants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222750" y="2550437"/>
            <a:ext cx="1589284" cy="537472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/>
            <a:r>
              <a:rPr lang="fr-FR" sz="800" kern="0" dirty="0">
                <a:solidFill>
                  <a:srgbClr val="000000"/>
                </a:solidFill>
                <a:latin typeface="Arial"/>
              </a:rPr>
              <a:t>Frontal HTTP</a:t>
            </a:r>
          </a:p>
          <a:p>
            <a:pPr algn="ctr"/>
            <a:r>
              <a:rPr lang="fr-FR" sz="800" kern="0" dirty="0">
                <a:solidFill>
                  <a:srgbClr val="000000"/>
                </a:solidFill>
                <a:latin typeface="Arial"/>
              </a:rPr>
              <a:t>(Intranet)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165600" y="2493287"/>
            <a:ext cx="1589284" cy="537472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r>
              <a:rPr lang="fr-FR" sz="800" kern="0" dirty="0">
                <a:solidFill>
                  <a:srgbClr val="000000"/>
                </a:solidFill>
                <a:latin typeface="Arial"/>
              </a:rPr>
              <a:t>Content Delivery </a:t>
            </a:r>
          </a:p>
          <a:p>
            <a:r>
              <a:rPr lang="fr-FR" sz="800" kern="0" dirty="0">
                <a:solidFill>
                  <a:srgbClr val="000000"/>
                </a:solidFill>
                <a:latin typeface="Arial"/>
              </a:rPr>
              <a:t>Network</a:t>
            </a:r>
          </a:p>
        </p:txBody>
      </p:sp>
      <p:pic>
        <p:nvPicPr>
          <p:cNvPr id="80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71792" y="4962069"/>
            <a:ext cx="932815" cy="449084"/>
          </a:xfrm>
          <a:prstGeom prst="rect">
            <a:avLst/>
          </a:prstGeom>
          <a:noFill/>
        </p:spPr>
      </p:pic>
      <p:cxnSp>
        <p:nvCxnSpPr>
          <p:cNvPr id="84" name="Connecteur en angle 166"/>
          <p:cNvCxnSpPr>
            <a:stCxn id="40" idx="2"/>
            <a:endCxn id="155" idx="3"/>
          </p:cNvCxnSpPr>
          <p:nvPr/>
        </p:nvCxnSpPr>
        <p:spPr>
          <a:xfrm rot="5400000" flipH="1" flipV="1">
            <a:off x="6920830" y="3061392"/>
            <a:ext cx="1811856" cy="3925535"/>
          </a:xfrm>
          <a:prstGeom prst="bentConnector4">
            <a:avLst>
              <a:gd name="adj1" fmla="val -12617"/>
              <a:gd name="adj2" fmla="val 105823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85" name="ZoneTexte 84"/>
          <p:cNvSpPr txBox="1"/>
          <p:nvPr/>
        </p:nvSpPr>
        <p:spPr>
          <a:xfrm>
            <a:off x="9463382" y="3516112"/>
            <a:ext cx="679510" cy="309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Streaming (</a:t>
            </a:r>
            <a:r>
              <a:rPr kumimoji="0" lang="fr-FR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syslog-ng</a:t>
            </a: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8005" y="1078707"/>
            <a:ext cx="444243" cy="63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ZoneTexte 88"/>
          <p:cNvSpPr txBox="1"/>
          <p:nvPr/>
        </p:nvSpPr>
        <p:spPr>
          <a:xfrm>
            <a:off x="4168798" y="1563126"/>
            <a:ext cx="492982" cy="278297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NDG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>
                <a:solidFill>
                  <a:sysClr val="windowText" lastClr="000000"/>
                </a:solidFill>
              </a:rPr>
              <a:t>PEPSY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937044" y="2479136"/>
            <a:ext cx="1053937" cy="551623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800" kern="0" dirty="0">
                <a:solidFill>
                  <a:srgbClr val="000000"/>
                </a:solidFill>
                <a:latin typeface="Arial"/>
              </a:rPr>
              <a:t>Redirection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800" kern="0" dirty="0">
                <a:solidFill>
                  <a:srgbClr val="000000"/>
                </a:solidFill>
                <a:latin typeface="Arial"/>
              </a:rPr>
              <a:t>Par version</a:t>
            </a:r>
          </a:p>
        </p:txBody>
      </p:sp>
      <p:cxnSp>
        <p:nvCxnSpPr>
          <p:cNvPr id="96" name="Connecteur en angle 151"/>
          <p:cNvCxnSpPr>
            <a:stCxn id="26" idx="2"/>
            <a:endCxn id="91" idx="0"/>
          </p:cNvCxnSpPr>
          <p:nvPr/>
        </p:nvCxnSpPr>
        <p:spPr>
          <a:xfrm rot="5400000">
            <a:off x="2876479" y="1304291"/>
            <a:ext cx="762379" cy="158731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pic>
        <p:nvPicPr>
          <p:cNvPr id="102" name="Imag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4963" y="5202132"/>
            <a:ext cx="746706" cy="165935"/>
          </a:xfrm>
          <a:prstGeom prst="rect">
            <a:avLst/>
          </a:prstGeom>
        </p:spPr>
      </p:pic>
      <p:pic>
        <p:nvPicPr>
          <p:cNvPr id="103" name="Image 1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940398"/>
            <a:ext cx="746706" cy="165935"/>
          </a:xfrm>
          <a:prstGeom prst="rect">
            <a:avLst/>
          </a:prstGeom>
        </p:spPr>
      </p:pic>
      <p:cxnSp>
        <p:nvCxnSpPr>
          <p:cNvPr id="104" name="Connecteur en angle 114"/>
          <p:cNvCxnSpPr>
            <a:stCxn id="26" idx="2"/>
            <a:endCxn id="47" idx="0"/>
          </p:cNvCxnSpPr>
          <p:nvPr/>
        </p:nvCxnSpPr>
        <p:spPr>
          <a:xfrm rot="16200000" flipH="1">
            <a:off x="4117517" y="1650562"/>
            <a:ext cx="776530" cy="90891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pic>
        <p:nvPicPr>
          <p:cNvPr id="107" name="Image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423" y="2546268"/>
            <a:ext cx="746706" cy="165935"/>
          </a:xfrm>
          <a:prstGeom prst="rect">
            <a:avLst/>
          </a:prstGeom>
        </p:spPr>
      </p:pic>
      <p:sp>
        <p:nvSpPr>
          <p:cNvPr id="133" name="Organigramme : Processus 96"/>
          <p:cNvSpPr/>
          <p:nvPr/>
        </p:nvSpPr>
        <p:spPr>
          <a:xfrm>
            <a:off x="4946753" y="2561950"/>
            <a:ext cx="367792" cy="408739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solidFill>
              <a:srgbClr val="BE574B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Front V1</a:t>
            </a:r>
          </a:p>
        </p:txBody>
      </p:sp>
      <p:pic>
        <p:nvPicPr>
          <p:cNvPr id="136" name="Image 1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686" y="1154281"/>
            <a:ext cx="746706" cy="165935"/>
          </a:xfrm>
          <a:prstGeom prst="rect">
            <a:avLst/>
          </a:prstGeom>
        </p:spPr>
      </p:pic>
      <p:pic>
        <p:nvPicPr>
          <p:cNvPr id="137" name="Picture 4" descr="Résultat de recherche d'images pour &quot;html css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595" y="936462"/>
            <a:ext cx="332323" cy="18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ZoneTexte 137"/>
          <p:cNvSpPr txBox="1"/>
          <p:nvPr/>
        </p:nvSpPr>
        <p:spPr>
          <a:xfrm>
            <a:off x="3142577" y="922251"/>
            <a:ext cx="383068" cy="205712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r>
              <a:rPr lang="fr-FR" sz="1100" dirty="0"/>
              <a:t>SPA</a:t>
            </a:r>
          </a:p>
        </p:txBody>
      </p:sp>
      <p:cxnSp>
        <p:nvCxnSpPr>
          <p:cNvPr id="139" name="Connecteur en angle 114"/>
          <p:cNvCxnSpPr>
            <a:stCxn id="26" idx="2"/>
            <a:endCxn id="33" idx="0"/>
          </p:cNvCxnSpPr>
          <p:nvPr/>
        </p:nvCxnSpPr>
        <p:spPr>
          <a:xfrm rot="5400000">
            <a:off x="3426801" y="1861169"/>
            <a:ext cx="768935" cy="48011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155" name="Organigramme : Processus 84"/>
          <p:cNvSpPr/>
          <p:nvPr/>
        </p:nvSpPr>
        <p:spPr>
          <a:xfrm>
            <a:off x="8686800" y="3949073"/>
            <a:ext cx="1102726" cy="338318"/>
          </a:xfrm>
          <a:prstGeom prst="flowChartProcess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Concentrateur DGS (</a:t>
            </a:r>
            <a:r>
              <a:rPr kumimoji="0" lang="fr-F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syslog-ng</a:t>
            </a: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endParaRPr kumimoji="0" lang="fr-FR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0" name="Connecteur : en angle 169"/>
          <p:cNvCxnSpPr>
            <a:stCxn id="26" idx="2"/>
            <a:endCxn id="40" idx="0"/>
          </p:cNvCxnSpPr>
          <p:nvPr/>
        </p:nvCxnSpPr>
        <p:spPr>
          <a:xfrm rot="16200000" flipH="1">
            <a:off x="3313508" y="2454572"/>
            <a:ext cx="3288298" cy="1812668"/>
          </a:xfrm>
          <a:prstGeom prst="bent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3807195" y="2009250"/>
            <a:ext cx="497834" cy="1735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</a:t>
            </a:r>
          </a:p>
        </p:txBody>
      </p:sp>
      <p:cxnSp>
        <p:nvCxnSpPr>
          <p:cNvPr id="172" name="Connecteur en angle 166"/>
          <p:cNvCxnSpPr>
            <a:stCxn id="155" idx="2"/>
            <a:endCxn id="80" idx="0"/>
          </p:cNvCxnSpPr>
          <p:nvPr/>
        </p:nvCxnSpPr>
        <p:spPr>
          <a:xfrm rot="16200000" flipH="1">
            <a:off x="8900842" y="4624711"/>
            <a:ext cx="674678" cy="3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58" name="ZoneTexte 57"/>
          <p:cNvSpPr txBox="1"/>
          <p:nvPr/>
        </p:nvSpPr>
        <p:spPr>
          <a:xfrm>
            <a:off x="5652198" y="4353713"/>
            <a:ext cx="436116" cy="305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(REST)</a:t>
            </a:r>
          </a:p>
        </p:txBody>
      </p:sp>
      <p:pic>
        <p:nvPicPr>
          <p:cNvPr id="177" name="Picture 6" descr="Résultat de recherche d'images pour &quot;api connect&quot;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5" t="10400" r="27697" b="32272"/>
          <a:stretch/>
        </p:blipFill>
        <p:spPr bwMode="auto">
          <a:xfrm>
            <a:off x="7999348" y="3887401"/>
            <a:ext cx="262869" cy="26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Image 1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734529"/>
            <a:ext cx="366188" cy="115088"/>
          </a:xfrm>
          <a:prstGeom prst="rect">
            <a:avLst/>
          </a:prstGeom>
        </p:spPr>
      </p:pic>
      <p:sp>
        <p:nvSpPr>
          <p:cNvPr id="97" name="Organigramme : Processus 96">
            <a:extLst>
              <a:ext uri="{FF2B5EF4-FFF2-40B4-BE49-F238E27FC236}">
                <a16:creationId xmlns:a16="http://schemas.microsoft.com/office/drawing/2014/main" id="{A7DAC17D-DAD2-446C-8746-05D79E706F81}"/>
              </a:ext>
            </a:extLst>
          </p:cNvPr>
          <p:cNvSpPr/>
          <p:nvPr/>
        </p:nvSpPr>
        <p:spPr>
          <a:xfrm>
            <a:off x="5347208" y="2563061"/>
            <a:ext cx="367792" cy="408739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solidFill>
              <a:srgbClr val="BE574B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Front V2</a:t>
            </a:r>
          </a:p>
        </p:txBody>
      </p:sp>
      <p:pic>
        <p:nvPicPr>
          <p:cNvPr id="106" name="Image 105">
            <a:extLst>
              <a:ext uri="{FF2B5EF4-FFF2-40B4-BE49-F238E27FC236}">
                <a16:creationId xmlns:a16="http://schemas.microsoft.com/office/drawing/2014/main" id="{4EFD02B9-8DED-4744-B1E3-E35CED443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651" y="2877124"/>
            <a:ext cx="329996" cy="73333"/>
          </a:xfrm>
          <a:prstGeom prst="rect">
            <a:avLst/>
          </a:prstGeom>
        </p:spPr>
      </p:pic>
      <p:pic>
        <p:nvPicPr>
          <p:cNvPr id="108" name="Image 107">
            <a:extLst>
              <a:ext uri="{FF2B5EF4-FFF2-40B4-BE49-F238E27FC236}">
                <a16:creationId xmlns:a16="http://schemas.microsoft.com/office/drawing/2014/main" id="{9CB84785-F151-41C8-896D-632C69BED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954" y="2880360"/>
            <a:ext cx="329996" cy="7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030521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0" grpId="0" animBg="1"/>
      <p:bldP spid="41" grpId="0" animBg="1"/>
      <p:bldP spid="43" grpId="0" animBg="1"/>
      <p:bldP spid="91" grpId="0" animBg="1"/>
      <p:bldP spid="133" grpId="0" animBg="1"/>
      <p:bldP spid="138" grpId="0"/>
      <p:bldP spid="155" grpId="0" animBg="1"/>
      <p:bldP spid="58" grpId="0" animBg="1"/>
      <p:bldP spid="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143250"/>
            <a:ext cx="11582400" cy="571500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0" cap="none" dirty="0">
                <a:solidFill>
                  <a:schemeClr val="bg1"/>
                </a:solidFill>
                <a:latin typeface="Source Sans Pro"/>
                <a:ea typeface="+mn-ea"/>
                <a:cs typeface="+mn-cs"/>
              </a:rPr>
              <a:t>2017 Fall Update</a:t>
            </a:r>
            <a:r>
              <a:rPr lang="en-US" sz="4400" b="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</a:t>
            </a:r>
            <a:r>
              <a:rPr lang="en-US" sz="4400" b="0" cap="none" dirty="0">
                <a:latin typeface="Source Sans Pro"/>
                <a:ea typeface="+mn-ea"/>
                <a:cs typeface="+mn-cs"/>
              </a:rPr>
              <a:t>|</a:t>
            </a:r>
            <a:r>
              <a:rPr lang="en-US" sz="44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Scaffolding</a:t>
            </a:r>
            <a:endParaRPr lang="en-GB" sz="4000" b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AB3C0E-CFE0-4C1E-A865-99D366F872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27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"/>
            <a:ext cx="25908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9402625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SCAFFOLDING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E2005B5-15EA-452B-904B-9A69F1C26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WHAT ?</a:t>
            </a:r>
          </a:p>
        </p:txBody>
      </p:sp>
      <p:pic>
        <p:nvPicPr>
          <p:cNvPr id="1030" name="Picture 6" descr="YO">
            <a:extLst>
              <a:ext uri="{FF2B5EF4-FFF2-40B4-BE49-F238E27FC236}">
                <a16:creationId xmlns:a16="http://schemas.microsoft.com/office/drawing/2014/main" id="{811CA3EB-7ED4-435F-9AE2-E4BD0F5F8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2" y="2977886"/>
            <a:ext cx="1289314" cy="128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echafaudage gif&quot;">
            <a:extLst>
              <a:ext uri="{FF2B5EF4-FFF2-40B4-BE49-F238E27FC236}">
                <a16:creationId xmlns:a16="http://schemas.microsoft.com/office/drawing/2014/main" id="{D0D1947A-4C08-43F4-BDC1-6FC43751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876800"/>
            <a:ext cx="1905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1CF9C2FC-917C-4236-BA1B-E85DA81095F5}"/>
              </a:ext>
            </a:extLst>
          </p:cNvPr>
          <p:cNvSpPr txBox="1">
            <a:spLocks/>
          </p:cNvSpPr>
          <p:nvPr/>
        </p:nvSpPr>
        <p:spPr>
          <a:xfrm>
            <a:off x="3936591" y="4953000"/>
            <a:ext cx="7916085" cy="12225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8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Char char="n"/>
              <a:defRPr sz="11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7197" indent="-174629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●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9763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Webdings" pitchFamily="18" charset="2"/>
              <a:buChar char="4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12805" indent="-173042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–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95373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w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Génération du squelette du code applicatif</a:t>
            </a:r>
          </a:p>
          <a:p>
            <a:pPr lvl="1"/>
            <a:r>
              <a:rPr lang="fr-FR" dirty="0" err="1"/>
              <a:t>Front-end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Back end</a:t>
            </a:r>
          </a:p>
        </p:txBody>
      </p:sp>
      <p:pic>
        <p:nvPicPr>
          <p:cNvPr id="12" name="Picture 8" descr="Résultat de recherche d'images pour &quot;echafaudage gif&quot;">
            <a:extLst>
              <a:ext uri="{FF2B5EF4-FFF2-40B4-BE49-F238E27FC236}">
                <a16:creationId xmlns:a16="http://schemas.microsoft.com/office/drawing/2014/main" id="{876CBEE3-71FF-4C98-B04D-4AB9007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657600"/>
            <a:ext cx="1905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ésultat de recherche d'images pour &quot;echafaudage gif&quot;">
            <a:extLst>
              <a:ext uri="{FF2B5EF4-FFF2-40B4-BE49-F238E27FC236}">
                <a16:creationId xmlns:a16="http://schemas.microsoft.com/office/drawing/2014/main" id="{6030451F-1CCE-43AA-BA51-D82416CFD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38400"/>
            <a:ext cx="1905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Résultat de recherche d'images pour &quot;echafaudage gif&quot;">
            <a:extLst>
              <a:ext uri="{FF2B5EF4-FFF2-40B4-BE49-F238E27FC236}">
                <a16:creationId xmlns:a16="http://schemas.microsoft.com/office/drawing/2014/main" id="{1D8D3F15-6062-4166-8843-CA66AC53E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1905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angular 4&quot;">
            <a:extLst>
              <a:ext uri="{FF2B5EF4-FFF2-40B4-BE49-F238E27FC236}">
                <a16:creationId xmlns:a16="http://schemas.microsoft.com/office/drawing/2014/main" id="{32B2C5AF-B468-4704-80D4-05339E6F6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662D91"/>
              </a:clrFrom>
              <a:clrTo>
                <a:srgbClr val="662D9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19785" r="12728" b="14266"/>
          <a:stretch/>
        </p:blipFill>
        <p:spPr bwMode="auto">
          <a:xfrm>
            <a:off x="5020344" y="5105400"/>
            <a:ext cx="56007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getbootstrap.com/assets/img/bootstrap-stack.png">
            <a:extLst>
              <a:ext uri="{FF2B5EF4-FFF2-40B4-BE49-F238E27FC236}">
                <a16:creationId xmlns:a16="http://schemas.microsoft.com/office/drawing/2014/main" id="{CF929369-1305-4707-A798-2965795C1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728" y="5151120"/>
            <a:ext cx="630816" cy="52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E5298DA-A9A9-4FA5-A5C7-8075198B5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744" y="5308182"/>
            <a:ext cx="746706" cy="1659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8BEE438-7B57-4885-BCD4-F204E89D55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62" y="5158292"/>
            <a:ext cx="650724" cy="45062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6CEFC150-AB06-4478-A675-65AE493D27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2126" y="5222690"/>
            <a:ext cx="1104216" cy="30438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02ADC067-AFE7-4AC7-9E05-8EB5865AC6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88647" y="5276891"/>
            <a:ext cx="1074553" cy="2501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88998DA-0FC8-464F-947C-BF80F962BC1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242" y="5255220"/>
            <a:ext cx="1205739" cy="27185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D950CF2-C227-4076-9181-DE1221FA67D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26" y="5210687"/>
            <a:ext cx="471749" cy="52686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9CFF9A8-0332-48F1-BF77-5E348CAF9C7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675" y="5829300"/>
            <a:ext cx="1092105" cy="31268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C113609-C454-496B-8C98-447B7BEB3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744" y="5880869"/>
            <a:ext cx="746706" cy="165935"/>
          </a:xfrm>
          <a:prstGeom prst="rect">
            <a:avLst/>
          </a:prstGeom>
        </p:spPr>
      </p:pic>
      <p:pic>
        <p:nvPicPr>
          <p:cNvPr id="1026" name="Picture 2" descr="Résultat de recherche d'images pour &quot;swagger open api&quot;">
            <a:extLst>
              <a:ext uri="{FF2B5EF4-FFF2-40B4-BE49-F238E27FC236}">
                <a16:creationId xmlns:a16="http://schemas.microsoft.com/office/drawing/2014/main" id="{DEDBA365-3843-4A3E-979C-51D365EC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54" y="5699850"/>
            <a:ext cx="496751" cy="49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dropwizard&quot;">
            <a:extLst>
              <a:ext uri="{FF2B5EF4-FFF2-40B4-BE49-F238E27FC236}">
                <a16:creationId xmlns:a16="http://schemas.microsoft.com/office/drawing/2014/main" id="{73D54CAD-B350-4819-B0A5-B7764A36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599" y="5701589"/>
            <a:ext cx="1096612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ST Assured">
            <a:extLst>
              <a:ext uri="{FF2B5EF4-FFF2-40B4-BE49-F238E27FC236}">
                <a16:creationId xmlns:a16="http://schemas.microsoft.com/office/drawing/2014/main" id="{945B7281-B102-4372-8E65-8A34C5BE6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750" y="5896779"/>
            <a:ext cx="1219847" cy="1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://rest-assured.io/img/logo-transparent.png">
            <a:extLst>
              <a:ext uri="{FF2B5EF4-FFF2-40B4-BE49-F238E27FC236}">
                <a16:creationId xmlns:a16="http://schemas.microsoft.com/office/drawing/2014/main" id="{E3D794A8-834F-434F-B6A0-6539F3E3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877" y="5789280"/>
            <a:ext cx="366207" cy="36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Résultat de recherche d'images pour &quot;jax-rs logo&quot;">
            <a:extLst>
              <a:ext uri="{FF2B5EF4-FFF2-40B4-BE49-F238E27FC236}">
                <a16:creationId xmlns:a16="http://schemas.microsoft.com/office/drawing/2014/main" id="{B89EE0C0-8C16-4EF9-B02C-491929049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" t="20075" r="5254" b="26060"/>
          <a:stretch/>
        </p:blipFill>
        <p:spPr bwMode="auto">
          <a:xfrm>
            <a:off x="10720904" y="5842650"/>
            <a:ext cx="767150" cy="2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associée">
            <a:extLst>
              <a:ext uri="{FF2B5EF4-FFF2-40B4-BE49-F238E27FC236}">
                <a16:creationId xmlns:a16="http://schemas.microsoft.com/office/drawing/2014/main" id="{BCED68AF-03B4-41E2-A570-A959564B3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234" y="5746322"/>
            <a:ext cx="389856" cy="3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Espace réservé du contenu 5">
            <a:extLst>
              <a:ext uri="{FF2B5EF4-FFF2-40B4-BE49-F238E27FC236}">
                <a16:creationId xmlns:a16="http://schemas.microsoft.com/office/drawing/2014/main" id="{F2A70244-7FED-40C2-AAD2-DC1410C97AB3}"/>
              </a:ext>
            </a:extLst>
          </p:cNvPr>
          <p:cNvSpPr txBox="1">
            <a:spLocks/>
          </p:cNvSpPr>
          <p:nvPr/>
        </p:nvSpPr>
        <p:spPr>
          <a:xfrm>
            <a:off x="3936591" y="3737861"/>
            <a:ext cx="7916085" cy="12225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8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Char char="n"/>
              <a:defRPr sz="11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7197" indent="-174629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●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9763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Webdings" pitchFamily="18" charset="2"/>
              <a:buChar char="4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12805" indent="-173042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–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95373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w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Premier commit sous </a:t>
            </a:r>
            <a:r>
              <a:rPr lang="fr-FR" dirty="0" err="1"/>
              <a:t>SGitHub</a:t>
            </a:r>
            <a:endParaRPr lang="fr-FR" dirty="0"/>
          </a:p>
        </p:txBody>
      </p:sp>
      <p:pic>
        <p:nvPicPr>
          <p:cNvPr id="1044" name="Picture 20" descr="Résultat de recherche d'images pour &quot;GitHub&quot;">
            <a:extLst>
              <a:ext uri="{FF2B5EF4-FFF2-40B4-BE49-F238E27FC236}">
                <a16:creationId xmlns:a16="http://schemas.microsoft.com/office/drawing/2014/main" id="{A8C4FEE2-6A4F-4A69-92ED-C82B6F4B8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19872" r="11719" b="18654"/>
          <a:stretch/>
        </p:blipFill>
        <p:spPr bwMode="auto">
          <a:xfrm>
            <a:off x="4081138" y="4045495"/>
            <a:ext cx="2158406" cy="64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Espace réservé du contenu 5">
            <a:extLst>
              <a:ext uri="{FF2B5EF4-FFF2-40B4-BE49-F238E27FC236}">
                <a16:creationId xmlns:a16="http://schemas.microsoft.com/office/drawing/2014/main" id="{01DA17D8-61FF-48CF-9835-0081BA9251A7}"/>
              </a:ext>
            </a:extLst>
          </p:cNvPr>
          <p:cNvSpPr txBox="1">
            <a:spLocks/>
          </p:cNvSpPr>
          <p:nvPr/>
        </p:nvSpPr>
        <p:spPr>
          <a:xfrm>
            <a:off x="3932112" y="2528136"/>
            <a:ext cx="7916085" cy="12225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8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Char char="n"/>
              <a:defRPr sz="11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7197" indent="-174629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●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9763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Webdings" pitchFamily="18" charset="2"/>
              <a:buChar char="4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12805" indent="-173042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–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95373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w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du job Jenkins</a:t>
            </a:r>
          </a:p>
        </p:txBody>
      </p:sp>
      <p:pic>
        <p:nvPicPr>
          <p:cNvPr id="1046" name="Picture 22" descr="Résultat de recherche d'images pour &quot;Jenkins&quot;">
            <a:extLst>
              <a:ext uri="{FF2B5EF4-FFF2-40B4-BE49-F238E27FC236}">
                <a16:creationId xmlns:a16="http://schemas.microsoft.com/office/drawing/2014/main" id="{E31B7FF0-8436-4995-A3C6-5DC1A730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206" y="2832833"/>
            <a:ext cx="2276475" cy="73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ésultat de recherche d'images pour &quot;Sonarqube&quot;">
            <a:extLst>
              <a:ext uri="{FF2B5EF4-FFF2-40B4-BE49-F238E27FC236}">
                <a16:creationId xmlns:a16="http://schemas.microsoft.com/office/drawing/2014/main" id="{C0B30D1D-CE04-4DFA-86EB-174FF9F26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6833"/>
          <a:stretch/>
        </p:blipFill>
        <p:spPr bwMode="auto">
          <a:xfrm>
            <a:off x="6654370" y="2870943"/>
            <a:ext cx="1981020" cy="5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ésultat de recherche d'images pour &quot;nexus logo&quot;">
            <a:extLst>
              <a:ext uri="{FF2B5EF4-FFF2-40B4-BE49-F238E27FC236}">
                <a16:creationId xmlns:a16="http://schemas.microsoft.com/office/drawing/2014/main" id="{D90BE247-44E3-472E-93D1-D758363E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078" y="2798885"/>
            <a:ext cx="710375" cy="7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Espace réservé du contenu 5">
            <a:extLst>
              <a:ext uri="{FF2B5EF4-FFF2-40B4-BE49-F238E27FC236}">
                <a16:creationId xmlns:a16="http://schemas.microsoft.com/office/drawing/2014/main" id="{280B42BF-C9E2-4C9E-A085-3AF4F2487822}"/>
              </a:ext>
            </a:extLst>
          </p:cNvPr>
          <p:cNvSpPr txBox="1">
            <a:spLocks/>
          </p:cNvSpPr>
          <p:nvPr/>
        </p:nvSpPr>
        <p:spPr>
          <a:xfrm>
            <a:off x="3918005" y="1300622"/>
            <a:ext cx="7916085" cy="12225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8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Char char="n"/>
              <a:defRPr sz="11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7197" indent="-174629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●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39763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Webdings" pitchFamily="18" charset="2"/>
              <a:buChar char="4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12805" indent="-173042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–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95373" indent="-182568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w"/>
              <a:defRPr sz="11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de la topologie PAAP</a:t>
            </a:r>
          </a:p>
        </p:txBody>
      </p:sp>
      <p:pic>
        <p:nvPicPr>
          <p:cNvPr id="1052" name="Picture 28" descr="Résultat de recherche d'images pour &quot;alien4cloud&quot;">
            <a:extLst>
              <a:ext uri="{FF2B5EF4-FFF2-40B4-BE49-F238E27FC236}">
                <a16:creationId xmlns:a16="http://schemas.microsoft.com/office/drawing/2014/main" id="{2F6BA823-B174-4884-8BEC-9060B3DED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65" y="1565989"/>
            <a:ext cx="2871091" cy="79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ésultat de recherche d'images pour &quot;cloudify&quot;">
            <a:extLst>
              <a:ext uri="{FF2B5EF4-FFF2-40B4-BE49-F238E27FC236}">
                <a16:creationId xmlns:a16="http://schemas.microsoft.com/office/drawing/2014/main" id="{D18020DC-ADDB-428E-96C1-B324B8FE9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48" y="1549854"/>
            <a:ext cx="2905305" cy="82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ésultat de recherche d'images pour &quot;travaux&quot;">
            <a:extLst>
              <a:ext uri="{FF2B5EF4-FFF2-40B4-BE49-F238E27FC236}">
                <a16:creationId xmlns:a16="http://schemas.microsoft.com/office/drawing/2014/main" id="{E1A8698F-9119-47E5-806F-755F16E7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12" y="2859872"/>
            <a:ext cx="759161" cy="6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2" descr="Résultat de recherche d'images pour &quot;travaux&quot;">
            <a:extLst>
              <a:ext uri="{FF2B5EF4-FFF2-40B4-BE49-F238E27FC236}">
                <a16:creationId xmlns:a16="http://schemas.microsoft.com/office/drawing/2014/main" id="{8AE72F99-E0F3-4779-AFF2-A3B798AB0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901" y="1656305"/>
            <a:ext cx="759161" cy="6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Résultat de recherche d'images pour &quot;npm&quot;">
            <a:extLst>
              <a:ext uri="{FF2B5EF4-FFF2-40B4-BE49-F238E27FC236}">
                <a16:creationId xmlns:a16="http://schemas.microsoft.com/office/drawing/2014/main" id="{C6A62357-3435-4418-9EE1-1081DE626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836" y="2877019"/>
            <a:ext cx="1360849" cy="52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895768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4" grpId="0"/>
      <p:bldP spid="36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2EA906C-6825-4395-98D7-FB471742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SCAFFOLDING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93E0C7-4E0E-4803-9FD2-D3E3D830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7"/>
          <a:stretch/>
        </p:blipFill>
        <p:spPr>
          <a:xfrm>
            <a:off x="838200" y="963678"/>
            <a:ext cx="5174142" cy="3386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76E75E-17C5-4AC8-876B-586B443AB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969540"/>
            <a:ext cx="4310269" cy="2788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62FBA4C-C107-4694-A700-08921041A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276600"/>
            <a:ext cx="4310269" cy="2788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E528B5EE-557E-4F6E-9B36-E2244A71C10C}"/>
              </a:ext>
            </a:extLst>
          </p:cNvPr>
          <p:cNvSpPr/>
          <p:nvPr/>
        </p:nvSpPr>
        <p:spPr>
          <a:xfrm>
            <a:off x="381000" y="4736679"/>
            <a:ext cx="5943600" cy="1371600"/>
          </a:xfrm>
          <a:prstGeom prst="wedgeRoundRectCallout">
            <a:avLst>
              <a:gd name="adj1" fmla="val -5892"/>
              <a:gd name="adj2" fmla="val -82372"/>
              <a:gd name="adj3" fmla="val 16667"/>
            </a:avLst>
          </a:prstGeom>
          <a:solidFill>
            <a:schemeClr val="accent6">
              <a:alpha val="50000"/>
            </a:schemeClr>
          </a:solidFill>
          <a:ln w="38100" cap="rnd">
            <a:solidFill>
              <a:schemeClr val="tx1">
                <a:lumMod val="65000"/>
                <a:lumOff val="35000"/>
              </a:schemeClr>
            </a:solidFill>
            <a:bevel/>
          </a:ln>
          <a:effectLst>
            <a:outerShdw blurRad="25400" dist="50800" dir="2700000" algn="tl" rotWithShape="0">
              <a:schemeClr val="bg1">
                <a:lumMod val="50000"/>
                <a:alpha val="2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hlinkClick r:id="rId6"/>
              </a:rPr>
              <a:t>http://go/sdacreate</a:t>
            </a:r>
            <a:r>
              <a:rPr lang="fr-FR" sz="44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544752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143250"/>
            <a:ext cx="11582400" cy="571500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0" cap="none" dirty="0">
                <a:solidFill>
                  <a:schemeClr val="bg1"/>
                </a:solidFill>
                <a:latin typeface="Source Sans Pro"/>
              </a:rPr>
              <a:t>2017 Fall Update </a:t>
            </a:r>
            <a:r>
              <a:rPr lang="en-US" sz="4400" b="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</a:t>
            </a:r>
            <a:r>
              <a:rPr lang="en-US" sz="4400" b="0" cap="none" dirty="0">
                <a:latin typeface="Source Sans Pro"/>
                <a:ea typeface="+mn-ea"/>
                <a:cs typeface="+mn-cs"/>
              </a:rPr>
              <a:t>|</a:t>
            </a:r>
            <a:r>
              <a:rPr lang="en-US" sz="44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”FAT JAR”</a:t>
            </a:r>
            <a:endParaRPr lang="en-GB" sz="4000" b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55A990-52F2-4F02-9A34-127D1519E2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27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"/>
            <a:ext cx="25908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1372656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b="1" dirty="0"/>
              <a:t>Consensus…</a:t>
            </a:r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r>
              <a:rPr lang="fr-FR" sz="1600" b="1" dirty="0"/>
              <a:t>…et une forte demande des projets internes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33" y="1447800"/>
            <a:ext cx="1623067" cy="80158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06390"/>
            <a:ext cx="2400300" cy="556870"/>
          </a:xfrm>
          <a:prstGeom prst="rect">
            <a:avLst/>
          </a:prstGeom>
        </p:spPr>
      </p:pic>
      <p:sp>
        <p:nvSpPr>
          <p:cNvPr id="7" name="Bulle narrative : rectangle 6"/>
          <p:cNvSpPr/>
          <p:nvPr/>
        </p:nvSpPr>
        <p:spPr>
          <a:xfrm>
            <a:off x="152400" y="2560358"/>
            <a:ext cx="6400800" cy="2857851"/>
          </a:xfrm>
          <a:prstGeom prst="wedgeRectCallout">
            <a:avLst>
              <a:gd name="adj1" fmla="val -11469"/>
              <a:gd name="adj2" fmla="val -61452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" t="20229" r="4310"/>
          <a:stretch/>
        </p:blipFill>
        <p:spPr>
          <a:xfrm>
            <a:off x="1600200" y="2598810"/>
            <a:ext cx="4876800" cy="2580614"/>
          </a:xfrm>
          <a:prstGeom prst="rect">
            <a:avLst/>
          </a:prstGeom>
        </p:spPr>
      </p:pic>
      <p:pic>
        <p:nvPicPr>
          <p:cNvPr id="1026" name="Picture 2" descr="Résultat de recherche d'images pour &quot;&quot;make jar not war&quot;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35" y="3197034"/>
            <a:ext cx="1384165" cy="138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ulle narrative : rectangle 8"/>
          <p:cNvSpPr/>
          <p:nvPr/>
        </p:nvSpPr>
        <p:spPr>
          <a:xfrm>
            <a:off x="6781799" y="1676400"/>
            <a:ext cx="5118203" cy="1105251"/>
          </a:xfrm>
          <a:prstGeom prst="wedgeRectCallout">
            <a:avLst>
              <a:gd name="adj1" fmla="val -12433"/>
              <a:gd name="adj2" fmla="val -6285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“Develop a strategy to </a:t>
            </a:r>
            <a:r>
              <a:rPr lang="en-US" sz="1200" b="1" dirty="0"/>
              <a:t>deal with the obsolescence of Java EE</a:t>
            </a:r>
            <a:r>
              <a:rPr lang="en-US" sz="1200" dirty="0"/>
              <a:t>. Retain Java EE servers for existing legacy applications, but use lighter-weight Java frameworks for digital business application development projects or evaluate other language platforms.”</a:t>
            </a:r>
          </a:p>
          <a:p>
            <a:pPr algn="r"/>
            <a:r>
              <a:rPr lang="en-US" sz="1200" dirty="0" err="1"/>
              <a:t>Voir</a:t>
            </a:r>
            <a:r>
              <a:rPr lang="en-US" sz="1200" dirty="0"/>
              <a:t> </a:t>
            </a:r>
            <a:r>
              <a:rPr lang="en-US" sz="1200" dirty="0" err="1"/>
              <a:t>annexe</a:t>
            </a:r>
            <a:r>
              <a:rPr lang="en-US" sz="1200" dirty="0"/>
              <a:t> pour plus de </a:t>
            </a:r>
            <a:r>
              <a:rPr lang="en-US" sz="1200" dirty="0" err="1"/>
              <a:t>détails</a:t>
            </a:r>
            <a:endParaRPr lang="en-US" sz="1200" dirty="0"/>
          </a:p>
        </p:txBody>
      </p:sp>
      <p:sp>
        <p:nvSpPr>
          <p:cNvPr id="4" name="ZoneTexte 3"/>
          <p:cNvSpPr txBox="1"/>
          <p:nvPr/>
        </p:nvSpPr>
        <p:spPr>
          <a:xfrm>
            <a:off x="2458572" y="4676466"/>
            <a:ext cx="4038600" cy="2286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r"/>
            <a:r>
              <a:rPr lang="fr-FR" sz="900" i="1" dirty="0"/>
              <a:t>Source : OCTO, dans le cadre de l’accompagnement FGAD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/>
          <a:srcRect l="20018" t="14555" r="66140" b="81820"/>
          <a:stretch/>
        </p:blipFill>
        <p:spPr>
          <a:xfrm>
            <a:off x="7924800" y="2895600"/>
            <a:ext cx="2656419" cy="381000"/>
          </a:xfrm>
          <a:prstGeom prst="rect">
            <a:avLst/>
          </a:prstGeom>
        </p:spPr>
      </p:pic>
      <p:sp>
        <p:nvSpPr>
          <p:cNvPr id="11" name="Bulle narrative : rectangle 10"/>
          <p:cNvSpPr/>
          <p:nvPr/>
        </p:nvSpPr>
        <p:spPr>
          <a:xfrm>
            <a:off x="6781799" y="3496904"/>
            <a:ext cx="5118203" cy="2599096"/>
          </a:xfrm>
          <a:prstGeom prst="wedgeRectCallout">
            <a:avLst>
              <a:gd name="adj1" fmla="val -12076"/>
              <a:gd name="adj2" fmla="val -58162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520000"/>
            <a:r>
              <a:rPr lang="en-US" sz="1200" b="1" dirty="0"/>
              <a:t>“Spring Boot</a:t>
            </a:r>
            <a:r>
              <a:rPr lang="en-US" sz="1200" dirty="0"/>
              <a:t> and Play 2 are twice as likely to be used in a microservices environment than not, whereas JSF is almost half as likely.</a:t>
            </a:r>
          </a:p>
          <a:p>
            <a:pPr marL="2520000"/>
            <a:endParaRPr lang="en-US" sz="1200" dirty="0"/>
          </a:p>
          <a:p>
            <a:pPr marL="2520000"/>
            <a:r>
              <a:rPr lang="en-US" sz="1200" b="1" dirty="0"/>
              <a:t>Spring’s dominance </a:t>
            </a:r>
            <a:r>
              <a:rPr lang="en-US" sz="1200" dirty="0"/>
              <a:t>is shown in its </a:t>
            </a:r>
            <a:r>
              <a:rPr lang="en-US" sz="1200" b="1" dirty="0"/>
              <a:t>continual growth </a:t>
            </a:r>
            <a:r>
              <a:rPr lang="en-US" sz="1200" dirty="0"/>
              <a:t>from 2012 to 2016, including </a:t>
            </a:r>
          </a:p>
          <a:p>
            <a:pPr marL="2520000"/>
            <a:r>
              <a:rPr lang="en-US" sz="1200" b="1" dirty="0"/>
              <a:t>very fast adoption for Spring Boot</a:t>
            </a:r>
            <a:r>
              <a:rPr lang="en-US" sz="1200" dirty="0"/>
              <a:t>.”</a:t>
            </a:r>
          </a:p>
          <a:p>
            <a:pPr algn="r"/>
            <a:endParaRPr lang="en-US" sz="1200" dirty="0"/>
          </a:p>
          <a:p>
            <a:pPr algn="r"/>
            <a:r>
              <a:rPr lang="en-US" sz="1200" dirty="0" err="1"/>
              <a:t>Voir</a:t>
            </a:r>
            <a:r>
              <a:rPr lang="en-US" sz="1200" dirty="0"/>
              <a:t> </a:t>
            </a:r>
            <a:r>
              <a:rPr lang="en-US" sz="1200" dirty="0" err="1"/>
              <a:t>annexe</a:t>
            </a:r>
            <a:r>
              <a:rPr lang="en-US" sz="1200" dirty="0"/>
              <a:t> pour plus de </a:t>
            </a:r>
            <a:r>
              <a:rPr lang="en-US" sz="1200" dirty="0" err="1"/>
              <a:t>détails</a:t>
            </a:r>
            <a:endParaRPr lang="en-US" sz="1200" dirty="0"/>
          </a:p>
        </p:txBody>
      </p:sp>
      <p:pic>
        <p:nvPicPr>
          <p:cNvPr id="12" name="Picture 2" descr="java-web-frameworks-usage-trends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30" b="5673"/>
          <a:stretch/>
        </p:blipFill>
        <p:spPr bwMode="auto">
          <a:xfrm>
            <a:off x="6850413" y="3628111"/>
            <a:ext cx="2405348" cy="223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191758" y="3927555"/>
            <a:ext cx="885442" cy="1787445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2360519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42463" y="1050924"/>
            <a:ext cx="10704489" cy="5045076"/>
          </a:xfrm>
        </p:spPr>
        <p:txBody>
          <a:bodyPr numCol="2"/>
          <a:lstStyle/>
          <a:p>
            <a:r>
              <a:rPr lang="fr-FR" sz="1800" b="1" dirty="0" err="1"/>
              <a:t>What</a:t>
            </a:r>
            <a:r>
              <a:rPr lang="fr-FR" sz="1800" b="1" dirty="0"/>
              <a:t> ?</a:t>
            </a:r>
          </a:p>
          <a:p>
            <a:pPr lvl="1"/>
            <a:endParaRPr lang="fr-FR" sz="16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7" y="1290637"/>
            <a:ext cx="6753225" cy="4276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355737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42463" y="1050924"/>
            <a:ext cx="5124937" cy="5045076"/>
          </a:xfrm>
        </p:spPr>
        <p:txBody>
          <a:bodyPr numCol="1"/>
          <a:lstStyle/>
          <a:p>
            <a:r>
              <a:rPr lang="fr-FR" sz="1800" b="1" dirty="0" err="1"/>
              <a:t>Why</a:t>
            </a:r>
            <a:r>
              <a:rPr lang="fr-FR" sz="1800" b="1" dirty="0"/>
              <a:t> ?</a:t>
            </a:r>
          </a:p>
          <a:p>
            <a:pPr lvl="1"/>
            <a:r>
              <a:rPr lang="fr-FR" sz="1600" b="1" dirty="0">
                <a:solidFill>
                  <a:srgbClr val="92D050"/>
                </a:solidFill>
                <a:latin typeface="Segoe Print" panose="02000600000000000000" pitchFamily="2" charset="0"/>
              </a:rPr>
              <a:t>Plus de contrainte interne </a:t>
            </a:r>
            <a:r>
              <a:rPr lang="fr-FR" sz="1800" dirty="0"/>
              <a:t>(</a:t>
            </a:r>
            <a:r>
              <a:rPr lang="fr-FR" sz="1800" dirty="0" err="1"/>
              <a:t>e.g</a:t>
            </a:r>
            <a:r>
              <a:rPr lang="fr-FR" sz="1800" dirty="0"/>
              <a:t>. JCA &gt; z/OS)</a:t>
            </a:r>
          </a:p>
          <a:p>
            <a:pPr lvl="1"/>
            <a:r>
              <a:rPr lang="fr-FR" sz="1600" b="1" dirty="0">
                <a:solidFill>
                  <a:schemeClr val="bg2">
                    <a:lumMod val="75000"/>
                  </a:schemeClr>
                </a:solidFill>
                <a:latin typeface="Segoe Print" panose="02000600000000000000" pitchFamily="2" charset="0"/>
              </a:rPr>
              <a:t>Déclin des serveurs d’application</a:t>
            </a:r>
          </a:p>
          <a:p>
            <a:pPr lvl="2"/>
            <a:r>
              <a:rPr lang="fr-FR" sz="1400" dirty="0"/>
              <a:t>80% des applications exploitent seulement 20% des composants JEE</a:t>
            </a:r>
          </a:p>
          <a:p>
            <a:pPr lvl="2"/>
            <a:r>
              <a:rPr lang="fr-FR" sz="1400" dirty="0"/>
              <a:t>Projet d’Oracle « </a:t>
            </a:r>
            <a:r>
              <a:rPr lang="fr-FR" sz="1400" dirty="0" err="1"/>
              <a:t>Jigsaw</a:t>
            </a:r>
            <a:r>
              <a:rPr lang="fr-FR" sz="1400" dirty="0"/>
              <a:t> » : modularisation de la </a:t>
            </a:r>
            <a:r>
              <a:rPr lang="fr-FR" sz="1400" dirty="0" err="1"/>
              <a:t>plateforme</a:t>
            </a:r>
            <a:r>
              <a:rPr lang="fr-FR" sz="1400" dirty="0"/>
              <a:t> java et création de </a:t>
            </a:r>
            <a:r>
              <a:rPr lang="fr-FR" sz="1400" dirty="0" err="1"/>
              <a:t>microprofiles</a:t>
            </a:r>
            <a:r>
              <a:rPr lang="fr-FR" sz="1400" dirty="0"/>
              <a:t> JRE embarqués</a:t>
            </a:r>
          </a:p>
          <a:p>
            <a:pPr lvl="2"/>
            <a:r>
              <a:rPr lang="fr-FR" sz="1400" dirty="0"/>
              <a:t>Émergence de conteneur JEE modulaire et embarqué comme </a:t>
            </a:r>
            <a:r>
              <a:rPr lang="fr-FR" sz="1400" dirty="0" err="1"/>
              <a:t>Swarm</a:t>
            </a:r>
            <a:endParaRPr lang="fr-FR" sz="1400" dirty="0"/>
          </a:p>
          <a:p>
            <a:pPr lvl="2"/>
            <a:r>
              <a:rPr lang="fr-FR" sz="1400" dirty="0"/>
              <a:t>Coût important des migrations interversions, inter-serveurs</a:t>
            </a:r>
          </a:p>
          <a:p>
            <a:pPr lvl="2"/>
            <a:r>
              <a:rPr lang="fr-FR" sz="1400" dirty="0"/>
              <a:t>La concurrence des </a:t>
            </a:r>
            <a:r>
              <a:rPr lang="fr-FR" sz="1400" dirty="0" err="1"/>
              <a:t>plateformes</a:t>
            </a:r>
            <a:r>
              <a:rPr lang="fr-FR" sz="1400" dirty="0"/>
              <a:t> riches, fonctionnant dans un simple conteneur web léger comme </a:t>
            </a:r>
            <a:r>
              <a:rPr lang="fr-FR" sz="1400" dirty="0" err="1"/>
              <a:t>Spring</a:t>
            </a:r>
            <a:r>
              <a:rPr lang="fr-FR" sz="1400" dirty="0"/>
              <a:t> Framework et qui permettent d’adresser les mêmes besoins :</a:t>
            </a:r>
          </a:p>
          <a:p>
            <a:pPr lvl="3"/>
            <a:r>
              <a:rPr lang="fr-FR" sz="1200" dirty="0"/>
              <a:t>Injection de dépendance</a:t>
            </a:r>
            <a:endParaRPr lang="fr-FR" sz="1600" dirty="0"/>
          </a:p>
          <a:p>
            <a:pPr lvl="3"/>
            <a:r>
              <a:rPr lang="fr-FR" sz="1200" dirty="0"/>
              <a:t>DS </a:t>
            </a:r>
            <a:r>
              <a:rPr lang="fr-FR" sz="1200" dirty="0" err="1"/>
              <a:t>Pooling</a:t>
            </a:r>
            <a:endParaRPr lang="fr-FR" sz="1200" dirty="0"/>
          </a:p>
          <a:p>
            <a:pPr lvl="3"/>
            <a:r>
              <a:rPr lang="fr-FR" sz="1200" dirty="0"/>
              <a:t>Gestion de transactions distribuées</a:t>
            </a:r>
          </a:p>
          <a:p>
            <a:pPr lvl="3"/>
            <a:r>
              <a:rPr lang="fr-FR" sz="1200" dirty="0"/>
              <a:t>Messaging</a:t>
            </a:r>
          </a:p>
          <a:p>
            <a:pPr lvl="3"/>
            <a:r>
              <a:rPr lang="fr-FR" sz="1200" dirty="0"/>
              <a:t>Terminaison SSL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594531"/>
            <a:ext cx="6087588" cy="38006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2315885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42463" y="1050924"/>
            <a:ext cx="10704489" cy="5045076"/>
          </a:xfrm>
        </p:spPr>
        <p:txBody>
          <a:bodyPr numCol="2"/>
          <a:lstStyle/>
          <a:p>
            <a:r>
              <a:rPr lang="fr-FR" sz="1800" b="1" dirty="0" err="1"/>
              <a:t>Why</a:t>
            </a:r>
            <a:r>
              <a:rPr lang="fr-FR" sz="1800" b="1" dirty="0"/>
              <a:t> ? The 12-factor App :</a:t>
            </a:r>
          </a:p>
          <a:p>
            <a:pPr lvl="1"/>
            <a:r>
              <a:rPr lang="en-US" sz="1600" b="1" dirty="0">
                <a:hlinkClick r:id="rId3"/>
              </a:rPr>
              <a:t>I. Codebase</a:t>
            </a:r>
            <a:endParaRPr lang="en-US" sz="1600" b="1" dirty="0"/>
          </a:p>
          <a:p>
            <a:pPr lvl="2"/>
            <a:r>
              <a:rPr lang="en-US" sz="1600" dirty="0"/>
              <a:t>One codebase tracked in revision control, many deploys</a:t>
            </a:r>
          </a:p>
          <a:p>
            <a:pPr lvl="1"/>
            <a:r>
              <a:rPr lang="en-US" sz="1600" b="1" dirty="0">
                <a:hlinkClick r:id="rId4"/>
              </a:rPr>
              <a:t>II. Dependencies</a:t>
            </a:r>
            <a:endParaRPr lang="en-US" sz="1600" b="1" dirty="0"/>
          </a:p>
          <a:p>
            <a:pPr lvl="2"/>
            <a:r>
              <a:rPr lang="en-US" sz="1600" dirty="0"/>
              <a:t>Explicitly declare and isolate dependencies</a:t>
            </a:r>
          </a:p>
          <a:p>
            <a:pPr lvl="1"/>
            <a:r>
              <a:rPr lang="en-US" sz="1600" b="1" dirty="0">
                <a:hlinkClick r:id="rId5"/>
              </a:rPr>
              <a:t>III. Config</a:t>
            </a:r>
            <a:endParaRPr lang="en-US" sz="1600" b="1" dirty="0"/>
          </a:p>
          <a:p>
            <a:pPr lvl="2"/>
            <a:r>
              <a:rPr lang="en-US" sz="1600" dirty="0"/>
              <a:t>Store config in the environment</a:t>
            </a:r>
          </a:p>
          <a:p>
            <a:pPr lvl="1"/>
            <a:r>
              <a:rPr lang="en-US" sz="1600" b="1" dirty="0">
                <a:hlinkClick r:id="rId6"/>
              </a:rPr>
              <a:t>IV. Backing services</a:t>
            </a:r>
            <a:endParaRPr lang="en-US" sz="1600" b="1" dirty="0"/>
          </a:p>
          <a:p>
            <a:pPr lvl="2"/>
            <a:r>
              <a:rPr lang="en-US" sz="1600" dirty="0"/>
              <a:t>Treat backing services as attached resources</a:t>
            </a:r>
          </a:p>
          <a:p>
            <a:pPr lvl="1"/>
            <a:r>
              <a:rPr lang="en-US" sz="1600" b="1" dirty="0">
                <a:hlinkClick r:id="rId7"/>
              </a:rPr>
              <a:t>V. Build, release, run</a:t>
            </a:r>
            <a:endParaRPr lang="en-US" sz="1600" b="1" dirty="0"/>
          </a:p>
          <a:p>
            <a:pPr lvl="2"/>
            <a:r>
              <a:rPr lang="en-US" sz="1600" dirty="0"/>
              <a:t>Strictly separate build and run stages</a:t>
            </a:r>
          </a:p>
          <a:p>
            <a:pPr lvl="1"/>
            <a:r>
              <a:rPr lang="en-US" sz="1600" b="1" dirty="0">
                <a:hlinkClick r:id="rId8"/>
              </a:rPr>
              <a:t>VI. Processes</a:t>
            </a:r>
            <a:endParaRPr lang="en-US" sz="1600" b="1" dirty="0"/>
          </a:p>
          <a:p>
            <a:pPr lvl="2"/>
            <a:r>
              <a:rPr lang="en-US" sz="1600" dirty="0"/>
              <a:t>Execute the app as one or more stateless  processes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1600" b="1" dirty="0">
                <a:hlinkClick r:id="rId9"/>
              </a:rPr>
              <a:t>VII. Port binding</a:t>
            </a:r>
            <a:endParaRPr lang="en-US" sz="1600" b="1" dirty="0"/>
          </a:p>
          <a:p>
            <a:pPr lvl="2"/>
            <a:r>
              <a:rPr lang="en-US" sz="1600" dirty="0"/>
              <a:t>Export services via port binding</a:t>
            </a:r>
          </a:p>
          <a:p>
            <a:pPr lvl="1"/>
            <a:r>
              <a:rPr lang="en-US" sz="1600" b="1" dirty="0">
                <a:hlinkClick r:id="rId10"/>
              </a:rPr>
              <a:t>VIII. Concurrency</a:t>
            </a:r>
            <a:endParaRPr lang="en-US" sz="1600" b="1" dirty="0"/>
          </a:p>
          <a:p>
            <a:pPr lvl="2"/>
            <a:r>
              <a:rPr lang="en-US" sz="1600" dirty="0"/>
              <a:t>Scale out via the process model</a:t>
            </a:r>
          </a:p>
          <a:p>
            <a:pPr lvl="1"/>
            <a:r>
              <a:rPr lang="en-US" sz="1600" b="1" dirty="0">
                <a:hlinkClick r:id="rId11"/>
              </a:rPr>
              <a:t>IX. Disposability</a:t>
            </a:r>
            <a:endParaRPr lang="en-US" sz="1600" b="1" dirty="0"/>
          </a:p>
          <a:p>
            <a:pPr lvl="2"/>
            <a:r>
              <a:rPr lang="en-US" sz="1600" dirty="0"/>
              <a:t>Maximize robustness with fast startup and graceful shutdown</a:t>
            </a:r>
          </a:p>
          <a:p>
            <a:pPr lvl="1"/>
            <a:r>
              <a:rPr lang="en-US" sz="1600" b="1" dirty="0">
                <a:hlinkClick r:id="rId12"/>
              </a:rPr>
              <a:t>X. Dev/prod parity</a:t>
            </a:r>
            <a:endParaRPr lang="en-US" sz="1600" b="1" dirty="0"/>
          </a:p>
          <a:p>
            <a:pPr lvl="2"/>
            <a:r>
              <a:rPr lang="en-US" sz="1600" dirty="0"/>
              <a:t>Keep development, staging, and production as similar as possible</a:t>
            </a:r>
          </a:p>
          <a:p>
            <a:pPr lvl="1"/>
            <a:r>
              <a:rPr lang="en-US" sz="1600" b="1" dirty="0">
                <a:hlinkClick r:id="rId13"/>
              </a:rPr>
              <a:t>XI. Logs</a:t>
            </a:r>
            <a:endParaRPr lang="en-US" sz="1600" b="1" dirty="0"/>
          </a:p>
          <a:p>
            <a:pPr lvl="2"/>
            <a:r>
              <a:rPr lang="en-US" sz="1600" dirty="0"/>
              <a:t>Treat logs as event streams</a:t>
            </a:r>
          </a:p>
          <a:p>
            <a:pPr lvl="1"/>
            <a:r>
              <a:rPr lang="en-US" sz="1600" b="1" dirty="0">
                <a:hlinkClick r:id="rId14"/>
              </a:rPr>
              <a:t>XII. Admin processes</a:t>
            </a:r>
            <a:endParaRPr lang="en-US" sz="1600" b="1" dirty="0"/>
          </a:p>
          <a:p>
            <a:pPr lvl="2"/>
            <a:r>
              <a:rPr lang="en-US" sz="1600" dirty="0"/>
              <a:t>Run admin/management tasks as one-off processes</a:t>
            </a:r>
          </a:p>
          <a:p>
            <a:endParaRPr lang="fr-FR" sz="1600" dirty="0"/>
          </a:p>
        </p:txBody>
      </p:sp>
      <p:pic>
        <p:nvPicPr>
          <p:cNvPr id="2050" name="Picture 2" descr="Résultat de recherche d'images pour &quot;+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3" y="23622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ésultat de recherche d'images pour &quot;+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3" y="309231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ésultat de recherche d'images pour &quot;+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3" y="4876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ésultat de recherche d'images pour &quot;+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7327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ésultat de recherche d'images pour &quot;+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8194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ésultat de recherche d'images pour &quot;+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9040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ésultat de recherche d'images pour &quot;+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53280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ésultat de recherche d'images pour &quot;+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12172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ésultat de recherche d'images pour &quot;+&quot;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0" y="599948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7870368" y="5995127"/>
            <a:ext cx="4038600" cy="2286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r"/>
            <a:r>
              <a:rPr lang="fr-FR" sz="1200" i="1" dirty="0"/>
              <a:t>Avantage FAT JAR par rapport aux serveurs d’applications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1030135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42463" y="1050924"/>
            <a:ext cx="10704489" cy="5045076"/>
          </a:xfrm>
        </p:spPr>
        <p:txBody>
          <a:bodyPr numCol="2"/>
          <a:lstStyle/>
          <a:p>
            <a:r>
              <a:rPr lang="fr-FR" sz="1800" b="1" dirty="0" err="1"/>
              <a:t>Why</a:t>
            </a:r>
            <a:r>
              <a:rPr lang="fr-FR" sz="1800" b="1" dirty="0"/>
              <a:t> ? </a:t>
            </a:r>
            <a:r>
              <a:rPr lang="fr-FR" sz="1800" b="1" dirty="0" err="1"/>
              <a:t>Productivity</a:t>
            </a:r>
            <a:r>
              <a:rPr lang="fr-FR" sz="1800" b="1" dirty="0"/>
              <a:t>…</a:t>
            </a:r>
          </a:p>
          <a:p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7" y="1290637"/>
            <a:ext cx="7286625" cy="4276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7140816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2950" y="838200"/>
            <a:ext cx="10704000" cy="576000"/>
          </a:xfrm>
        </p:spPr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2950" y="1576951"/>
            <a:ext cx="10704000" cy="4035600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FR" sz="1600" dirty="0"/>
              <a:t>INTRODUCTION &amp; ARCHITECTURE GENERALE</a:t>
            </a:r>
          </a:p>
          <a:p>
            <a:pPr algn="ctr">
              <a:spcBef>
                <a:spcPts val="0"/>
              </a:spcBef>
            </a:pPr>
            <a:endParaRPr lang="fr-FR" sz="1600" dirty="0"/>
          </a:p>
          <a:p>
            <a:pPr algn="ctr">
              <a:spcBef>
                <a:spcPts val="0"/>
              </a:spcBef>
            </a:pPr>
            <a:r>
              <a:rPr lang="fr-FR" sz="1600" dirty="0"/>
              <a:t>Scaffolding</a:t>
            </a:r>
          </a:p>
          <a:p>
            <a:pPr algn="ctr">
              <a:spcBef>
                <a:spcPts val="0"/>
              </a:spcBef>
            </a:pPr>
            <a:endParaRPr lang="fr-FR" sz="1600" dirty="0"/>
          </a:p>
          <a:p>
            <a:pPr algn="ctr">
              <a:spcBef>
                <a:spcPts val="0"/>
              </a:spcBef>
            </a:pPr>
            <a:r>
              <a:rPr lang="fr-FR" sz="1600" dirty="0"/>
              <a:t>FAT JAR</a:t>
            </a:r>
          </a:p>
          <a:p>
            <a:pPr algn="ctr">
              <a:spcBef>
                <a:spcPts val="0"/>
              </a:spcBef>
            </a:pPr>
            <a:endParaRPr lang="fr-FR" sz="1600" dirty="0"/>
          </a:p>
          <a:p>
            <a:pPr algn="ctr">
              <a:spcBef>
                <a:spcPts val="0"/>
              </a:spcBef>
            </a:pPr>
            <a:r>
              <a:rPr lang="fr-FR" sz="1600" dirty="0"/>
              <a:t>SG SIGNIN</a:t>
            </a:r>
          </a:p>
          <a:p>
            <a:pPr algn="ctr">
              <a:spcBef>
                <a:spcPts val="0"/>
              </a:spcBef>
            </a:pPr>
            <a:endParaRPr lang="fr-FR" sz="1600" dirty="0"/>
          </a:p>
          <a:p>
            <a:pPr algn="ctr">
              <a:spcBef>
                <a:spcPts val="0"/>
              </a:spcBef>
            </a:pPr>
            <a:r>
              <a:rPr lang="fr-FR" sz="1600" dirty="0">
                <a:solidFill>
                  <a:schemeClr val="tx1"/>
                </a:solidFill>
              </a:rPr>
              <a:t>- Pause -</a:t>
            </a:r>
          </a:p>
          <a:p>
            <a:pPr algn="ctr">
              <a:spcBef>
                <a:spcPts val="0"/>
              </a:spcBef>
            </a:pPr>
            <a:endParaRPr lang="fr-FR" sz="1600" dirty="0"/>
          </a:p>
          <a:p>
            <a:pPr algn="ctr">
              <a:spcBef>
                <a:spcPts val="0"/>
              </a:spcBef>
            </a:pPr>
            <a:r>
              <a:rPr lang="fr-FR" sz="1600" dirty="0"/>
              <a:t>CONTENT DELIVERY NETWORK</a:t>
            </a:r>
          </a:p>
          <a:p>
            <a:pPr algn="ctr">
              <a:spcBef>
                <a:spcPts val="0"/>
              </a:spcBef>
            </a:pPr>
            <a:endParaRPr lang="fr-FR" sz="1600" dirty="0"/>
          </a:p>
          <a:p>
            <a:pPr algn="ctr">
              <a:spcBef>
                <a:spcPts val="0"/>
              </a:spcBef>
            </a:pPr>
            <a:r>
              <a:rPr lang="fr-FR" sz="1600" dirty="0"/>
              <a:t>SSOPv2 - API MANAGEMENT</a:t>
            </a:r>
          </a:p>
          <a:p>
            <a:pPr algn="ctr">
              <a:spcBef>
                <a:spcPts val="0"/>
              </a:spcBef>
            </a:pPr>
            <a:endParaRPr lang="fr-FR" sz="1600" dirty="0"/>
          </a:p>
          <a:p>
            <a:pPr algn="ctr">
              <a:spcBef>
                <a:spcPts val="0"/>
              </a:spcBef>
            </a:pPr>
            <a:r>
              <a:rPr lang="fr-FR" sz="1600" dirty="0"/>
              <a:t>CANARY-RELEASE et </a:t>
            </a:r>
            <a:r>
              <a:rPr lang="fr-FR" sz="1600" dirty="0" err="1"/>
              <a:t>Feature</a:t>
            </a:r>
            <a:r>
              <a:rPr lang="fr-FR" sz="1600" dirty="0"/>
              <a:t> </a:t>
            </a:r>
            <a:r>
              <a:rPr lang="fr-FR" sz="1600" dirty="0" err="1"/>
              <a:t>flipping</a:t>
            </a:r>
            <a:endParaRPr lang="fr-FR" sz="1600" dirty="0"/>
          </a:p>
          <a:p>
            <a:pPr algn="ctr">
              <a:spcBef>
                <a:spcPts val="0"/>
              </a:spcBef>
            </a:pPr>
            <a:endParaRPr lang="fr-FR" sz="1600" dirty="0"/>
          </a:p>
          <a:p>
            <a:pPr algn="ctr">
              <a:spcBef>
                <a:spcPts val="0"/>
              </a:spcBef>
            </a:pPr>
            <a:r>
              <a:rPr lang="fr-FR" sz="1600" dirty="0"/>
              <a:t>EXPLOITABILITE</a:t>
            </a:r>
          </a:p>
          <a:p>
            <a:pPr algn="ctr">
              <a:spcBef>
                <a:spcPts val="0"/>
              </a:spcBef>
            </a:pPr>
            <a:endParaRPr lang="fr-FR" sz="1600" dirty="0"/>
          </a:p>
          <a:p>
            <a:pPr algn="ctr">
              <a:spcBef>
                <a:spcPts val="0"/>
              </a:spcBef>
            </a:pPr>
            <a:r>
              <a:rPr lang="fr-FR" sz="1600" dirty="0"/>
              <a:t>Perspectives 2018 &amp; questions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4B44036-F534-4950-AA24-F4C69CC3311D}"/>
              </a:ext>
            </a:extLst>
          </p:cNvPr>
          <p:cNvSpPr txBox="1">
            <a:spLocks/>
          </p:cNvSpPr>
          <p:nvPr/>
        </p:nvSpPr>
        <p:spPr>
          <a:xfrm>
            <a:off x="8305800" y="1574291"/>
            <a:ext cx="2379150" cy="4035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None/>
              <a:tabLst>
                <a:tab pos="8696543" algn="r"/>
              </a:tabLst>
              <a:defRPr sz="1100" b="1" kern="1200" cap="all" baseline="0">
                <a:solidFill>
                  <a:srgbClr val="E6002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tabLst>
                <a:tab pos="8696543" algn="r"/>
              </a:tabLst>
              <a:defRPr sz="1100" b="0" kern="1200" cap="all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Webdings" pitchFamily="18" charset="2"/>
              <a:buNone/>
              <a:tabLst>
                <a:tab pos="8696543" algn="r"/>
              </a:tabLst>
              <a:defRPr sz="1000" b="0" kern="1200" cap="all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tabLst>
                <a:tab pos="8696543" algn="r"/>
              </a:tabLst>
              <a:defRPr sz="900" b="0" kern="1200" cap="all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l" defTabSz="914423" rtl="0" eaLnBrk="1" latinLnBrk="0" hangingPunct="1">
              <a:spcBef>
                <a:spcPts val="600"/>
              </a:spcBef>
              <a:buClr>
                <a:schemeClr val="tx2"/>
              </a:buClr>
              <a:buFont typeface="Wingdings" pitchFamily="2" charset="2"/>
              <a:buNone/>
              <a:tabLst>
                <a:tab pos="8696543" algn="r"/>
              </a:tabLst>
              <a:defRPr sz="800" b="0" kern="1200" cap="all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fr-FR" sz="1600" dirty="0">
                <a:solidFill>
                  <a:schemeClr val="tx1"/>
                </a:solidFill>
              </a:rPr>
              <a:t>14h</a:t>
            </a:r>
          </a:p>
          <a:p>
            <a:pPr algn="ctr">
              <a:spcBef>
                <a:spcPts val="0"/>
              </a:spcBef>
            </a:pPr>
            <a:endParaRPr lang="fr-FR" sz="1600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1600" dirty="0">
                <a:solidFill>
                  <a:schemeClr val="tx1"/>
                </a:solidFill>
              </a:rPr>
              <a:t>14h30</a:t>
            </a:r>
          </a:p>
          <a:p>
            <a:pPr algn="ctr">
              <a:spcBef>
                <a:spcPts val="0"/>
              </a:spcBef>
            </a:pPr>
            <a:endParaRPr lang="fr-FR" sz="1600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1600" dirty="0">
                <a:solidFill>
                  <a:schemeClr val="tx1"/>
                </a:solidFill>
              </a:rPr>
              <a:t>14h50</a:t>
            </a:r>
          </a:p>
          <a:p>
            <a:pPr algn="ctr">
              <a:spcBef>
                <a:spcPts val="0"/>
              </a:spcBef>
            </a:pPr>
            <a:endParaRPr lang="fr-FR" sz="1600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1600" dirty="0">
                <a:solidFill>
                  <a:schemeClr val="tx1"/>
                </a:solidFill>
              </a:rPr>
              <a:t>15h15</a:t>
            </a:r>
          </a:p>
          <a:p>
            <a:pPr algn="ctr">
              <a:spcBef>
                <a:spcPts val="0"/>
              </a:spcBef>
            </a:pPr>
            <a:endParaRPr lang="fr-FR" sz="1600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1600" dirty="0">
                <a:solidFill>
                  <a:schemeClr val="tx1"/>
                </a:solidFill>
              </a:rPr>
              <a:t>15h45</a:t>
            </a:r>
          </a:p>
          <a:p>
            <a:pPr algn="ctr">
              <a:spcBef>
                <a:spcPts val="0"/>
              </a:spcBef>
            </a:pPr>
            <a:endParaRPr lang="fr-FR" sz="1600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1600" dirty="0">
                <a:solidFill>
                  <a:schemeClr val="tx1"/>
                </a:solidFill>
              </a:rPr>
              <a:t>16h15</a:t>
            </a:r>
          </a:p>
          <a:p>
            <a:pPr algn="ctr">
              <a:spcBef>
                <a:spcPts val="0"/>
              </a:spcBef>
            </a:pPr>
            <a:endParaRPr lang="fr-FR" sz="1600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1600" dirty="0">
                <a:solidFill>
                  <a:schemeClr val="tx1"/>
                </a:solidFill>
              </a:rPr>
              <a:t>16h30</a:t>
            </a:r>
          </a:p>
          <a:p>
            <a:pPr algn="ctr">
              <a:spcBef>
                <a:spcPts val="0"/>
              </a:spcBef>
            </a:pPr>
            <a:endParaRPr lang="fr-FR" sz="1600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1600" dirty="0">
                <a:solidFill>
                  <a:schemeClr val="tx1"/>
                </a:solidFill>
              </a:rPr>
              <a:t>17h00</a:t>
            </a:r>
          </a:p>
          <a:p>
            <a:pPr algn="ctr">
              <a:spcBef>
                <a:spcPts val="0"/>
              </a:spcBef>
            </a:pPr>
            <a:endParaRPr lang="fr-FR" sz="1600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1600" dirty="0">
                <a:solidFill>
                  <a:schemeClr val="tx1"/>
                </a:solidFill>
              </a:rPr>
              <a:t>17h15</a:t>
            </a:r>
          </a:p>
          <a:p>
            <a:pPr algn="ctr">
              <a:spcBef>
                <a:spcPts val="0"/>
              </a:spcBef>
            </a:pPr>
            <a:endParaRPr lang="fr-FR" sz="1600" dirty="0">
              <a:solidFill>
                <a:schemeClr val="tx1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1600" dirty="0">
                <a:solidFill>
                  <a:schemeClr val="tx1"/>
                </a:solidFill>
              </a:rPr>
              <a:t>17h30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938200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42463" y="1050924"/>
            <a:ext cx="10704489" cy="5045076"/>
          </a:xfrm>
        </p:spPr>
        <p:txBody>
          <a:bodyPr numCol="2"/>
          <a:lstStyle/>
          <a:p>
            <a:r>
              <a:rPr lang="fr-FR" sz="1800" b="1" dirty="0" err="1"/>
              <a:t>Why</a:t>
            </a:r>
            <a:r>
              <a:rPr lang="fr-FR" sz="1800" b="1" dirty="0"/>
              <a:t> ? </a:t>
            </a:r>
            <a:r>
              <a:rPr lang="fr-FR" sz="1800" b="1" dirty="0" err="1"/>
              <a:t>Environment</a:t>
            </a:r>
            <a:r>
              <a:rPr lang="fr-FR" sz="1800" b="1" dirty="0"/>
              <a:t> management…</a:t>
            </a: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3" y="1464851"/>
            <a:ext cx="7877175" cy="4512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1138943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fr-FR" sz="1800" b="1" dirty="0"/>
              <a:t>Exploitabilité</a:t>
            </a:r>
          </a:p>
          <a:p>
            <a:pPr lvl="1"/>
            <a:r>
              <a:rPr lang="fr-FR" sz="1800" dirty="0"/>
              <a:t>Serveur d’application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b="1" dirty="0"/>
          </a:p>
          <a:p>
            <a:pPr lvl="1"/>
            <a:endParaRPr lang="fr-FR" sz="1800" b="1" dirty="0"/>
          </a:p>
          <a:p>
            <a:pPr lvl="1"/>
            <a:endParaRPr lang="fr-FR" sz="1800" b="1" dirty="0"/>
          </a:p>
          <a:p>
            <a:pPr lvl="2"/>
            <a:r>
              <a:rPr lang="fr-FR" sz="1400" dirty="0"/>
              <a:t>Contraint à fournir une topologie PAAP détaillée pour configurer au niveau serveur tous les composants nécessaires à l’application </a:t>
            </a:r>
          </a:p>
          <a:p>
            <a:pPr lvl="2"/>
            <a:r>
              <a:rPr lang="fr-FR" sz="1400" dirty="0"/>
              <a:t>Limite aux types de serveurs, et au catalogue de composants supportés par PAAP</a:t>
            </a:r>
            <a:endParaRPr lang="fr-FR" sz="1400" b="1" dirty="0"/>
          </a:p>
          <a:p>
            <a:pPr lvl="1"/>
            <a:endParaRPr lang="fr-FR" sz="1800" b="1" dirty="0"/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FAT JAR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2"/>
            <a:endParaRPr lang="fr-FR" sz="1800" dirty="0"/>
          </a:p>
          <a:p>
            <a:pPr lvl="2"/>
            <a:r>
              <a:rPr lang="fr-FR" sz="1400" dirty="0"/>
              <a:t>Topologies PAAP allégées</a:t>
            </a:r>
          </a:p>
          <a:p>
            <a:pPr lvl="2"/>
            <a:r>
              <a:rPr lang="fr-FR" sz="1400" dirty="0"/>
              <a:t>Gain en flexibilité</a:t>
            </a:r>
          </a:p>
          <a:p>
            <a:pPr lvl="1"/>
            <a:endParaRPr lang="fr-FR" sz="1800" dirty="0"/>
          </a:p>
          <a:p>
            <a:pPr lvl="1"/>
            <a:endParaRPr lang="fr-FR" sz="18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4429518" cy="26860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28800"/>
            <a:ext cx="4677879" cy="2686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5644138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sz="1800" b="1" dirty="0"/>
              <a:t>Exploitabilité</a:t>
            </a:r>
          </a:p>
          <a:p>
            <a:pPr lvl="1"/>
            <a:r>
              <a:rPr lang="fr-FR" sz="1800" dirty="0"/>
              <a:t>Déploiement / Démarrage / Redémarrage / Arrêt : via le </a:t>
            </a:r>
            <a:r>
              <a:rPr lang="fr-FR" sz="1600" b="1" dirty="0">
                <a:solidFill>
                  <a:schemeClr val="accent3"/>
                </a:solidFill>
                <a:latin typeface="Segoe Print" panose="02000600000000000000" pitchFamily="2" charset="0"/>
              </a:rPr>
              <a:t>PAAP</a:t>
            </a:r>
            <a:r>
              <a:rPr lang="fr-FR" sz="1800" dirty="0"/>
              <a:t> (iso </a:t>
            </a:r>
            <a:r>
              <a:rPr lang="fr-FR" sz="1800" dirty="0" err="1"/>
              <a:t>Jboss</a:t>
            </a:r>
            <a:r>
              <a:rPr lang="fr-FR" sz="1800" dirty="0"/>
              <a:t>)</a:t>
            </a:r>
          </a:p>
          <a:p>
            <a:pPr lvl="1"/>
            <a:r>
              <a:rPr lang="fr-FR" sz="1800" dirty="0"/>
              <a:t>Monitoring :</a:t>
            </a:r>
          </a:p>
          <a:p>
            <a:pPr lvl="2"/>
            <a:r>
              <a:rPr lang="fr-FR" sz="1800" dirty="0"/>
              <a:t>Surveillance du processus correspondant à la JVM uniquement</a:t>
            </a:r>
          </a:p>
          <a:p>
            <a:pPr lvl="2"/>
            <a:r>
              <a:rPr lang="fr-FR" sz="1600" b="1" dirty="0">
                <a:solidFill>
                  <a:srgbClr val="92D050"/>
                </a:solidFill>
                <a:latin typeface="Segoe Print" panose="02000600000000000000" pitchFamily="2" charset="0"/>
              </a:rPr>
              <a:t>Streaming</a:t>
            </a:r>
            <a:r>
              <a:rPr lang="fr-FR" sz="1800" dirty="0"/>
              <a:t> des logs vers le </a:t>
            </a:r>
            <a:r>
              <a:rPr lang="fr-FR" sz="1800" dirty="0" err="1"/>
              <a:t>Big</a:t>
            </a:r>
            <a:r>
              <a:rPr lang="fr-FR" sz="1800" dirty="0"/>
              <a:t> Data via </a:t>
            </a:r>
            <a:r>
              <a:rPr lang="fr-FR" sz="1800" dirty="0" err="1"/>
              <a:t>dga-stream</a:t>
            </a:r>
            <a:endParaRPr lang="fr-FR" sz="1800" dirty="0"/>
          </a:p>
          <a:p>
            <a:pPr lvl="3"/>
            <a:r>
              <a:rPr lang="fr-FR" sz="1800" dirty="0" err="1"/>
              <a:t>Complex</a:t>
            </a:r>
            <a:r>
              <a:rPr lang="fr-FR" sz="1800" dirty="0"/>
              <a:t> </a:t>
            </a:r>
            <a:r>
              <a:rPr lang="fr-FR" sz="1800" dirty="0" err="1"/>
              <a:t>event</a:t>
            </a:r>
            <a:r>
              <a:rPr lang="fr-FR" sz="1800" dirty="0"/>
              <a:t> </a:t>
            </a:r>
            <a:r>
              <a:rPr lang="fr-FR" sz="1800" dirty="0" err="1"/>
              <a:t>processing</a:t>
            </a:r>
            <a:r>
              <a:rPr lang="fr-FR" sz="1800" dirty="0"/>
              <a:t> &amp; </a:t>
            </a:r>
            <a:r>
              <a:rPr lang="fr-FR" sz="1800" dirty="0" err="1"/>
              <a:t>Alerting</a:t>
            </a:r>
            <a:r>
              <a:rPr lang="fr-FR" sz="1800" dirty="0"/>
              <a:t> à l’étude</a:t>
            </a:r>
          </a:p>
          <a:p>
            <a:pPr lvl="2"/>
            <a:r>
              <a:rPr lang="fr-FR" sz="1600" b="1" dirty="0">
                <a:solidFill>
                  <a:srgbClr val="009BCD"/>
                </a:solidFill>
                <a:latin typeface="Segoe Print" panose="02000600000000000000" pitchFamily="2" charset="0"/>
              </a:rPr>
              <a:t>APM</a:t>
            </a:r>
            <a:r>
              <a:rPr lang="fr-FR" sz="1800" dirty="0"/>
              <a:t> : compatible avec </a:t>
            </a:r>
            <a:r>
              <a:rPr lang="fr-FR" sz="1800" dirty="0" err="1"/>
              <a:t>AppDynamics</a:t>
            </a:r>
            <a:r>
              <a:rPr lang="fr-FR" sz="1800" dirty="0"/>
              <a:t> ou </a:t>
            </a:r>
            <a:r>
              <a:rPr lang="fr-FR" sz="1800" dirty="0" err="1"/>
              <a:t>Glowroot</a:t>
            </a:r>
            <a:r>
              <a:rPr lang="fr-FR" sz="1800" dirty="0"/>
              <a:t> (APM Open Source produisant des logs </a:t>
            </a:r>
            <a:r>
              <a:rPr lang="fr-FR" sz="1800" dirty="0" err="1"/>
              <a:t>streamés</a:t>
            </a:r>
            <a:r>
              <a:rPr lang="fr-FR" sz="1800" dirty="0"/>
              <a:t> avec les logs applicatives pour une exploitation homogène via le </a:t>
            </a:r>
            <a:r>
              <a:rPr lang="fr-FR" sz="1800" dirty="0" err="1"/>
              <a:t>Big</a:t>
            </a:r>
            <a:r>
              <a:rPr lang="fr-FR" sz="1800" dirty="0"/>
              <a:t> Data).</a:t>
            </a:r>
          </a:p>
          <a:p>
            <a:pPr lvl="2"/>
            <a:endParaRPr lang="fr-FR" sz="1800" dirty="0"/>
          </a:p>
          <a:p>
            <a:pPr lvl="1"/>
            <a:endParaRPr lang="fr-FR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4323651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sz="1800" b="1" dirty="0"/>
              <a:t>Sécurité</a:t>
            </a:r>
          </a:p>
          <a:p>
            <a:pPr lvl="1"/>
            <a:r>
              <a:rPr lang="fr-FR" sz="1600" dirty="0"/>
              <a:t>Souche </a:t>
            </a:r>
            <a:r>
              <a:rPr lang="fr-FR" sz="1600" b="1" dirty="0">
                <a:solidFill>
                  <a:srgbClr val="009BCD"/>
                </a:solidFill>
                <a:latin typeface="Segoe Print" panose="02000600000000000000" pitchFamily="2" charset="0"/>
              </a:rPr>
              <a:t>Tomcat</a:t>
            </a:r>
            <a:r>
              <a:rPr lang="fr-FR" sz="1600" dirty="0"/>
              <a:t> (déjà exploité), présentant une surface d’attaque très limitée (bien moindre que sur les serveurs d’application traditionnels type </a:t>
            </a:r>
            <a:r>
              <a:rPr lang="fr-FR" sz="1600" dirty="0" err="1"/>
              <a:t>Jboss</a:t>
            </a:r>
            <a:r>
              <a:rPr lang="fr-FR" sz="1600" dirty="0"/>
              <a:t>) :</a:t>
            </a:r>
          </a:p>
          <a:p>
            <a:pPr lvl="2"/>
            <a:r>
              <a:rPr lang="fr-FR" sz="1600" dirty="0"/>
              <a:t>Pas de console d’administration</a:t>
            </a:r>
          </a:p>
          <a:p>
            <a:pPr lvl="2"/>
            <a:r>
              <a:rPr lang="fr-FR" sz="1600" dirty="0"/>
              <a:t>Pas d’accès autre que sur les ports d’écoute explicitement ouverts au niveau applicatif</a:t>
            </a:r>
          </a:p>
          <a:p>
            <a:pPr lvl="1"/>
            <a:r>
              <a:rPr lang="fr-FR" sz="1600" b="1" dirty="0">
                <a:solidFill>
                  <a:schemeClr val="bg2">
                    <a:lumMod val="75000"/>
                  </a:schemeClr>
                </a:solidFill>
                <a:latin typeface="Segoe Print" panose="02000600000000000000" pitchFamily="2" charset="0"/>
              </a:rPr>
              <a:t>Protection</a:t>
            </a:r>
            <a:r>
              <a:rPr lang="fr-FR" sz="1600" dirty="0"/>
              <a:t> des APIs par </a:t>
            </a:r>
            <a:r>
              <a:rPr lang="fr-FR" sz="1600" b="1" dirty="0">
                <a:solidFill>
                  <a:schemeClr val="bg2">
                    <a:lumMod val="75000"/>
                  </a:schemeClr>
                </a:solidFill>
                <a:latin typeface="Segoe Print" panose="02000600000000000000" pitchFamily="2" charset="0"/>
              </a:rPr>
              <a:t>SG </a:t>
            </a:r>
            <a:r>
              <a:rPr lang="fr-FR" sz="1600" b="1" dirty="0" err="1">
                <a:solidFill>
                  <a:schemeClr val="bg2">
                    <a:lumMod val="75000"/>
                  </a:schemeClr>
                </a:solidFill>
                <a:latin typeface="Segoe Print" panose="02000600000000000000" pitchFamily="2" charset="0"/>
              </a:rPr>
              <a:t>Signin</a:t>
            </a:r>
            <a:r>
              <a:rPr lang="fr-FR" sz="1600" dirty="0"/>
              <a:t>, d’ores-et-déjà mis en compatibilité</a:t>
            </a:r>
          </a:p>
          <a:p>
            <a:endParaRPr lang="fr-FR" sz="1800" b="1" dirty="0"/>
          </a:p>
          <a:p>
            <a:r>
              <a:rPr lang="fr-FR" sz="1800" b="1" dirty="0"/>
              <a:t>Gestion de l’obsolescence</a:t>
            </a:r>
          </a:p>
          <a:p>
            <a:pPr lvl="1"/>
            <a:r>
              <a:rPr lang="fr-FR" sz="1600" dirty="0"/>
              <a:t>Les </a:t>
            </a:r>
            <a:r>
              <a:rPr lang="fr-FR" sz="1600" dirty="0" err="1"/>
              <a:t>frameworks</a:t>
            </a:r>
            <a:r>
              <a:rPr lang="fr-FR" sz="1600" dirty="0"/>
              <a:t> </a:t>
            </a:r>
            <a:r>
              <a:rPr lang="fr-FR" sz="1600" dirty="0" err="1"/>
              <a:t>Spring</a:t>
            </a:r>
            <a:r>
              <a:rPr lang="fr-FR" sz="1600" dirty="0"/>
              <a:t> sont inscrits au </a:t>
            </a:r>
            <a:r>
              <a:rPr lang="fr-FR" sz="1600" b="1" dirty="0" err="1">
                <a:solidFill>
                  <a:srgbClr val="92D050"/>
                </a:solidFill>
                <a:latin typeface="Segoe Print" panose="02000600000000000000" pitchFamily="2" charset="0"/>
              </a:rPr>
              <a:t>Greenbook</a:t>
            </a:r>
            <a:r>
              <a:rPr lang="fr-FR" sz="1600" b="1" dirty="0">
                <a:solidFill>
                  <a:srgbClr val="92D050"/>
                </a:solidFill>
                <a:latin typeface="Segoe Print" panose="02000600000000000000" pitchFamily="2" charset="0"/>
              </a:rPr>
              <a:t> SG</a:t>
            </a:r>
          </a:p>
          <a:p>
            <a:pPr lvl="1"/>
            <a:r>
              <a:rPr lang="fr-FR" sz="1600" dirty="0"/>
              <a:t>La mise au cadre de référence de </a:t>
            </a:r>
            <a:r>
              <a:rPr lang="fr-FR" sz="1600" dirty="0" err="1"/>
              <a:t>Spring</a:t>
            </a:r>
            <a:r>
              <a:rPr lang="fr-FR" sz="1600" dirty="0"/>
              <a:t> Boot  n’aggrave pas le risque lié à la gestion de l’obsolescence, les </a:t>
            </a:r>
            <a:r>
              <a:rPr lang="fr-FR" sz="1600" dirty="0" err="1"/>
              <a:t>frameworks</a:t>
            </a:r>
            <a:r>
              <a:rPr lang="fr-FR" sz="1600" dirty="0"/>
              <a:t> </a:t>
            </a:r>
            <a:r>
              <a:rPr lang="fr-FR" sz="1600" dirty="0" err="1"/>
              <a:t>Spring</a:t>
            </a:r>
            <a:r>
              <a:rPr lang="fr-FR" sz="1600" dirty="0"/>
              <a:t> étant par ailleurs largement utilisés y compris dans des applications JEE (</a:t>
            </a:r>
            <a:r>
              <a:rPr lang="fr-FR" sz="1600" dirty="0" err="1"/>
              <a:t>e.g</a:t>
            </a:r>
            <a:r>
              <a:rPr lang="fr-FR" sz="1600" dirty="0"/>
              <a:t>. PUMA)</a:t>
            </a:r>
          </a:p>
          <a:p>
            <a:pPr lvl="1"/>
            <a:r>
              <a:rPr lang="fr-FR" sz="1600" dirty="0"/>
              <a:t>Le projet </a:t>
            </a:r>
            <a:r>
              <a:rPr lang="fr-FR" sz="1600" b="1" dirty="0">
                <a:solidFill>
                  <a:schemeClr val="accent3"/>
                </a:solidFill>
                <a:latin typeface="Segoe Print" panose="02000600000000000000" pitchFamily="2" charset="0"/>
              </a:rPr>
              <a:t>VOIR</a:t>
            </a:r>
            <a:r>
              <a:rPr lang="fr-FR" sz="1600" dirty="0"/>
              <a:t> sera alimenté à terme à partir de l’intégration continue, afin d’obtenir pour chaque application la liste des dépendances / </a:t>
            </a:r>
            <a:r>
              <a:rPr lang="fr-FR" sz="1600" dirty="0" err="1"/>
              <a:t>frameworks</a:t>
            </a:r>
            <a:r>
              <a:rPr lang="fr-FR" sz="1600" dirty="0"/>
              <a:t> sensibles utilisés, afin d’en gérer les montées de version le cas échéant</a:t>
            </a:r>
          </a:p>
          <a:p>
            <a:endParaRPr lang="fr-FR" sz="1600" dirty="0"/>
          </a:p>
          <a:p>
            <a:pPr lvl="1"/>
            <a:endParaRPr lang="fr-FR" sz="1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700504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2808"/>
              </p:ext>
            </p:extLst>
          </p:nvPr>
        </p:nvGraphicFramePr>
        <p:xfrm>
          <a:off x="914400" y="914400"/>
          <a:ext cx="10134599" cy="5029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70343">
                  <a:extLst>
                    <a:ext uri="{9D8B030D-6E8A-4147-A177-3AD203B41FA5}">
                      <a16:colId xmlns:a16="http://schemas.microsoft.com/office/drawing/2014/main" val="2107704735"/>
                    </a:ext>
                  </a:extLst>
                </a:gridCol>
                <a:gridCol w="4032128">
                  <a:extLst>
                    <a:ext uri="{9D8B030D-6E8A-4147-A177-3AD203B41FA5}">
                      <a16:colId xmlns:a16="http://schemas.microsoft.com/office/drawing/2014/main" val="2706657013"/>
                    </a:ext>
                  </a:extLst>
                </a:gridCol>
                <a:gridCol w="4032128">
                  <a:extLst>
                    <a:ext uri="{9D8B030D-6E8A-4147-A177-3AD203B41FA5}">
                      <a16:colId xmlns:a16="http://schemas.microsoft.com/office/drawing/2014/main" val="3332990562"/>
                    </a:ext>
                  </a:extLst>
                </a:gridCol>
              </a:tblGrid>
              <a:tr h="345915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br>
                        <a:rPr lang="fr-FR" sz="1100" dirty="0">
                          <a:effectLst/>
                        </a:rPr>
                      </a:b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Wildfly</a:t>
                      </a:r>
                      <a:r>
                        <a:rPr lang="fr-FR" sz="1100" dirty="0">
                          <a:effectLst/>
                        </a:rPr>
                        <a:t> </a:t>
                      </a:r>
                      <a:r>
                        <a:rPr lang="fr-FR" sz="1100" dirty="0" err="1">
                          <a:effectLst/>
                        </a:rPr>
                        <a:t>Swarm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effectLst/>
                        </a:rPr>
                        <a:t>Spring</a:t>
                      </a:r>
                      <a:r>
                        <a:rPr lang="fr-FR" sz="1100" dirty="0">
                          <a:effectLst/>
                        </a:rPr>
                        <a:t> Boot</a:t>
                      </a:r>
                      <a:endParaRPr lang="fr-FR" sz="1100" dirty="0"/>
                    </a:p>
                  </a:txBody>
                  <a:tcPr marL="24727" marR="24727" marT="12363" marB="12363" anchor="ctr"/>
                </a:tc>
                <a:extLst>
                  <a:ext uri="{0D108BD9-81ED-4DB2-BD59-A6C34878D82A}">
                    <a16:rowId xmlns:a16="http://schemas.microsoft.com/office/drawing/2014/main" val="1432846371"/>
                  </a:ext>
                </a:extLst>
              </a:tr>
              <a:tr h="864787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Standard supporté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Java EE</a:t>
                      </a:r>
                    </a:p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Swarm</a:t>
                      </a:r>
                      <a:r>
                        <a:rPr lang="fr-FR" sz="1100" dirty="0">
                          <a:effectLst/>
                        </a:rPr>
                        <a:t> permet d’exploiter l’expertise JEE déjà acquise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Java EE (e.g. JAX-RS, JAX-WS, JPA…)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Spring</a:t>
                      </a:r>
                      <a:r>
                        <a:rPr lang="fr-FR" sz="1100" dirty="0">
                          <a:effectLst/>
                        </a:rPr>
                        <a:t> Standard</a:t>
                      </a:r>
                    </a:p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Spring</a:t>
                      </a:r>
                      <a:r>
                        <a:rPr lang="fr-FR" sz="1100" dirty="0">
                          <a:effectLst/>
                        </a:rPr>
                        <a:t> dispose de ses propres API qui sont devenues un standard de fait mais supporte également le standard JEE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extLst>
                  <a:ext uri="{0D108BD9-81ED-4DB2-BD59-A6C34878D82A}">
                    <a16:rowId xmlns:a16="http://schemas.microsoft.com/office/drawing/2014/main" val="3011272031"/>
                  </a:ext>
                </a:extLst>
              </a:tr>
              <a:tr h="345915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Maturité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Première Release : Juin 2016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27 Releases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Première Release : Août 2013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73 Releases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extLst>
                  <a:ext uri="{0D108BD9-81ED-4DB2-BD59-A6C34878D82A}">
                    <a16:rowId xmlns:a16="http://schemas.microsoft.com/office/drawing/2014/main" val="3515485814"/>
                  </a:ext>
                </a:extLst>
              </a:tr>
              <a:tr h="186393">
                <a:tc rowSpan="2"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Maven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Plugin </a:t>
                      </a:r>
                      <a:r>
                        <a:rPr lang="fr-FR" sz="1100" dirty="0" err="1">
                          <a:effectLst/>
                        </a:rPr>
                        <a:t>maven</a:t>
                      </a:r>
                      <a:r>
                        <a:rPr lang="fr-FR" sz="1100" dirty="0">
                          <a:effectLst/>
                        </a:rPr>
                        <a:t> pour packager en FAT JAR basée sur la technique du « custom </a:t>
                      </a:r>
                      <a:r>
                        <a:rPr lang="fr-FR" sz="1100" dirty="0" err="1">
                          <a:effectLst/>
                        </a:rPr>
                        <a:t>classloading</a:t>
                      </a:r>
                      <a:r>
                        <a:rPr lang="fr-FR" sz="1100" dirty="0">
                          <a:effectLst/>
                        </a:rPr>
                        <a:t> »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670497"/>
                  </a:ext>
                </a:extLst>
              </a:tr>
              <a:tr h="5188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100" dirty="0" err="1">
                          <a:effectLst/>
                        </a:rPr>
                        <a:t>Spring</a:t>
                      </a:r>
                      <a:r>
                        <a:rPr lang="fr-FR" sz="1100" dirty="0">
                          <a:effectLst/>
                        </a:rPr>
                        <a:t> Boot :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effectLst/>
                        </a:rPr>
                        <a:t>produit des jar moins volumineux pour un même cas d’usage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effectLst/>
                        </a:rPr>
                        <a:t>permet de générer, en plus, le script de démarrage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extLst>
                  <a:ext uri="{0D108BD9-81ED-4DB2-BD59-A6C34878D82A}">
                    <a16:rowId xmlns:a16="http://schemas.microsoft.com/office/drawing/2014/main" val="1220218574"/>
                  </a:ext>
                </a:extLst>
              </a:tr>
              <a:tr h="691829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Serveurs embarqués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Version modulaire de </a:t>
                      </a:r>
                      <a:r>
                        <a:rPr lang="fr-FR" sz="1100" dirty="0" err="1">
                          <a:effectLst/>
                        </a:rPr>
                        <a:t>Wildfly</a:t>
                      </a:r>
                      <a:r>
                        <a:rPr lang="fr-FR" sz="1100" dirty="0">
                          <a:effectLst/>
                        </a:rPr>
                        <a:t> 9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100" dirty="0" err="1">
                          <a:effectLst/>
                        </a:rPr>
                        <a:t>Tomcat</a:t>
                      </a:r>
                      <a:r>
                        <a:rPr lang="fr-FR" sz="1100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Jetty</a:t>
                      </a:r>
                      <a:r>
                        <a:rPr lang="fr-FR" sz="1100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Undertow</a:t>
                      </a:r>
                      <a:endParaRPr lang="fr-FR" sz="1100" dirty="0">
                        <a:effectLst/>
                      </a:endParaRPr>
                    </a:p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 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Une application basée sur le standard </a:t>
                      </a:r>
                      <a:r>
                        <a:rPr lang="fr-FR" sz="1100" dirty="0" err="1">
                          <a:effectLst/>
                        </a:rPr>
                        <a:t>Spring</a:t>
                      </a:r>
                      <a:r>
                        <a:rPr lang="fr-FR" sz="1100" dirty="0">
                          <a:effectLst/>
                        </a:rPr>
                        <a:t> a besoin uniquement d’un conteneur de Servlet.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extLst>
                  <a:ext uri="{0D108BD9-81ED-4DB2-BD59-A6C34878D82A}">
                    <a16:rowId xmlns:a16="http://schemas.microsoft.com/office/drawing/2014/main" val="2335524236"/>
                  </a:ext>
                </a:extLst>
              </a:tr>
              <a:tr h="345915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Testabilité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 Requiert un conteneur de test : </a:t>
                      </a:r>
                      <a:r>
                        <a:rPr lang="fr-FR" sz="1100" dirty="0" err="1">
                          <a:effectLst/>
                        </a:rPr>
                        <a:t>Arquilian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Testabilité simplifiée, réalisée directement sur le serveur embarqué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extLst>
                  <a:ext uri="{0D108BD9-81ED-4DB2-BD59-A6C34878D82A}">
                    <a16:rowId xmlns:a16="http://schemas.microsoft.com/office/drawing/2014/main" val="1726658426"/>
                  </a:ext>
                </a:extLst>
              </a:tr>
              <a:tr h="345915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Gestion des librairies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fr-FR" sz="1100" dirty="0">
                          <a:effectLst/>
                        </a:rPr>
                        <a:t>Composable</a:t>
                      </a:r>
                    </a:p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Gestion par BOM fournissant des modules (ensemble de librairies) organisés par besoin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53076"/>
                  </a:ext>
                </a:extLst>
              </a:tr>
              <a:tr h="1037744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Configuration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 gridSpan="2"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Sources multiples :</a:t>
                      </a:r>
                    </a:p>
                    <a:p>
                      <a:pPr algn="ctr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effectLst/>
                        </a:rPr>
                        <a:t>Fichiers de configuration</a:t>
                      </a:r>
                    </a:p>
                    <a:p>
                      <a:pPr algn="ctr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effectLst/>
                        </a:rPr>
                        <a:t>Annotation</a:t>
                      </a:r>
                    </a:p>
                    <a:p>
                      <a:pPr algn="ctr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 err="1">
                          <a:effectLst/>
                        </a:rPr>
                        <a:t>JavaConfig</a:t>
                      </a:r>
                      <a:endParaRPr lang="fr-FR" sz="1100" dirty="0">
                        <a:effectLst/>
                      </a:endParaRPr>
                    </a:p>
                    <a:p>
                      <a:pPr algn="ctr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effectLst/>
                        </a:rPr>
                        <a:t>Depuis l’environnement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272114"/>
                  </a:ext>
                </a:extLst>
              </a:tr>
              <a:tr h="345915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Auto-configuration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 Non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 Oui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8545" marR="18545" marT="0" marB="0" anchor="ctr"/>
                </a:tc>
                <a:extLst>
                  <a:ext uri="{0D108BD9-81ED-4DB2-BD59-A6C34878D82A}">
                    <a16:rowId xmlns:a16="http://schemas.microsoft.com/office/drawing/2014/main" val="289592624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010400" y="914400"/>
            <a:ext cx="4008120" cy="504444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8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6019800"/>
            <a:ext cx="180000" cy="17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382000" y="5989320"/>
            <a:ext cx="1744950" cy="25908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r>
              <a:rPr lang="fr-FR" sz="1100" dirty="0"/>
              <a:t>Implémentation choisie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108786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2308707-F54C-40C2-B372-52153DDA140E}"/>
              </a:ext>
            </a:extLst>
          </p:cNvPr>
          <p:cNvGrpSpPr/>
          <p:nvPr/>
        </p:nvGrpSpPr>
        <p:grpSpPr>
          <a:xfrm>
            <a:off x="9585753" y="2155304"/>
            <a:ext cx="1615647" cy="3174198"/>
            <a:chOff x="7308304" y="2564904"/>
            <a:chExt cx="1615647" cy="3174198"/>
          </a:xfrm>
        </p:grpSpPr>
        <p:pic>
          <p:nvPicPr>
            <p:cNvPr id="24" name="Image 1" descr="truth or consequences">
              <a:extLst>
                <a:ext uri="{FF2B5EF4-FFF2-40B4-BE49-F238E27FC236}">
                  <a16:creationId xmlns:a16="http://schemas.microsoft.com/office/drawing/2014/main" id="{880753ED-3D15-452E-A288-BEEF09DF5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r="58748"/>
            <a:stretch>
              <a:fillRect/>
            </a:stretch>
          </p:blipFill>
          <p:spPr bwMode="auto">
            <a:xfrm>
              <a:off x="7308304" y="2564904"/>
              <a:ext cx="1615647" cy="3174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71552109-4D90-41D1-8FE1-B13E5667D8C1}"/>
                </a:ext>
              </a:extLst>
            </p:cNvPr>
            <p:cNvGrpSpPr/>
            <p:nvPr/>
          </p:nvGrpSpPr>
          <p:grpSpPr>
            <a:xfrm>
              <a:off x="7804409" y="3573016"/>
              <a:ext cx="728031" cy="892146"/>
              <a:chOff x="7804409" y="3429000"/>
              <a:chExt cx="728031" cy="892146"/>
            </a:xfrm>
          </p:grpSpPr>
          <p:sp>
            <p:nvSpPr>
              <p:cNvPr id="26" name="Corde 25">
                <a:extLst>
                  <a:ext uri="{FF2B5EF4-FFF2-40B4-BE49-F238E27FC236}">
                    <a16:creationId xmlns:a16="http://schemas.microsoft.com/office/drawing/2014/main" id="{CA41B110-AACC-404A-B548-2C007DFF3D72}"/>
                  </a:ext>
                </a:extLst>
              </p:cNvPr>
              <p:cNvSpPr/>
              <p:nvPr/>
            </p:nvSpPr>
            <p:spPr bwMode="auto">
              <a:xfrm>
                <a:off x="7812360" y="3601066"/>
                <a:ext cx="720080" cy="720080"/>
              </a:xfrm>
              <a:prstGeom prst="chord">
                <a:avLst>
                  <a:gd name="adj1" fmla="val 21462463"/>
                  <a:gd name="adj2" fmla="val 10908591"/>
                </a:avLst>
              </a:prstGeom>
              <a:solidFill>
                <a:srgbClr val="08080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50AF889-375F-4AA4-8CC8-077AB1892D0E}"/>
                  </a:ext>
                </a:extLst>
              </p:cNvPr>
              <p:cNvSpPr/>
              <p:nvPr/>
            </p:nvSpPr>
            <p:spPr bwMode="auto">
              <a:xfrm>
                <a:off x="7812360" y="3473880"/>
                <a:ext cx="720080" cy="504056"/>
              </a:xfrm>
              <a:prstGeom prst="rect">
                <a:avLst/>
              </a:prstGeom>
              <a:solidFill>
                <a:srgbClr val="08080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Rectangle à coins arrondis 26">
                <a:extLst>
                  <a:ext uri="{FF2B5EF4-FFF2-40B4-BE49-F238E27FC236}">
                    <a16:creationId xmlns:a16="http://schemas.microsoft.com/office/drawing/2014/main" id="{6141DBBB-9A76-45C1-81E0-B151AFC9D6DF}"/>
                  </a:ext>
                </a:extLst>
              </p:cNvPr>
              <p:cNvSpPr/>
              <p:nvPr/>
            </p:nvSpPr>
            <p:spPr bwMode="auto">
              <a:xfrm>
                <a:off x="8388424" y="3473880"/>
                <a:ext cx="72008" cy="531184"/>
              </a:xfrm>
              <a:prstGeom prst="roundRect">
                <a:avLst/>
              </a:prstGeom>
              <a:solidFill>
                <a:srgbClr val="6E6E8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59F8B19-FE6E-4E81-B9E8-6484EE59F39D}"/>
                  </a:ext>
                </a:extLst>
              </p:cNvPr>
              <p:cNvSpPr/>
              <p:nvPr/>
            </p:nvSpPr>
            <p:spPr bwMode="auto">
              <a:xfrm>
                <a:off x="7804409" y="3429000"/>
                <a:ext cx="720080" cy="72008"/>
              </a:xfrm>
              <a:prstGeom prst="rect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08080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pic>
        <p:nvPicPr>
          <p:cNvPr id="30" name="Image 1" descr="truth or consequences">
            <a:extLst>
              <a:ext uri="{FF2B5EF4-FFF2-40B4-BE49-F238E27FC236}">
                <a16:creationId xmlns:a16="http://schemas.microsoft.com/office/drawing/2014/main" id="{6E569B26-6D6D-4251-8FC1-A5A945F0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rgbClr val="B9D2E3">
                <a:shade val="45000"/>
                <a:satMod val="135000"/>
              </a:srgbClr>
              <a:prstClr val="white"/>
            </a:duotone>
          </a:blip>
          <a:srcRect l="50000" r="4792"/>
          <a:stretch>
            <a:fillRect/>
          </a:stretch>
        </p:blipFill>
        <p:spPr bwMode="auto">
          <a:xfrm>
            <a:off x="715173" y="2168326"/>
            <a:ext cx="1800200" cy="32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Flèche droite 14">
            <a:extLst>
              <a:ext uri="{FF2B5EF4-FFF2-40B4-BE49-F238E27FC236}">
                <a16:creationId xmlns:a16="http://schemas.microsoft.com/office/drawing/2014/main" id="{744FFE40-C9E4-4F63-B28F-D9E3E1786E04}"/>
              </a:ext>
            </a:extLst>
          </p:cNvPr>
          <p:cNvSpPr/>
          <p:nvPr/>
        </p:nvSpPr>
        <p:spPr bwMode="auto">
          <a:xfrm>
            <a:off x="6015006" y="2587352"/>
            <a:ext cx="2880320" cy="936104"/>
          </a:xfrm>
          <a:prstGeom prst="rightArrow">
            <a:avLst>
              <a:gd name="adj1" fmla="val 64492"/>
              <a:gd name="adj2" fmla="val 45264"/>
            </a:avLst>
          </a:prstGeom>
          <a:gradFill flip="none" rotWithShape="1">
            <a:gsLst>
              <a:gs pos="0">
                <a:srgbClr val="C40021">
                  <a:shade val="30000"/>
                  <a:satMod val="115000"/>
                </a:srgbClr>
              </a:gs>
              <a:gs pos="50000">
                <a:srgbClr val="C40021">
                  <a:shade val="67500"/>
                  <a:satMod val="115000"/>
                </a:srgbClr>
              </a:gs>
              <a:gs pos="100000">
                <a:srgbClr val="C40021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Be Agile,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DevOps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, Cloud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dirty="0" err="1">
                <a:solidFill>
                  <a:srgbClr val="FFFFFF"/>
                </a:solidFill>
                <a:latin typeface="Calibri" pitchFamily="34" charset="0"/>
                <a:cs typeface="Arial" charset="0"/>
              </a:rPr>
              <a:t>friendly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charset="0"/>
            </a:endParaRPr>
          </a:p>
        </p:txBody>
      </p:sp>
      <p:sp>
        <p:nvSpPr>
          <p:cNvPr id="32" name="Flèche droite 15">
            <a:extLst>
              <a:ext uri="{FF2B5EF4-FFF2-40B4-BE49-F238E27FC236}">
                <a16:creationId xmlns:a16="http://schemas.microsoft.com/office/drawing/2014/main" id="{BFB58769-22AD-40C8-9062-AFC985545F8F}"/>
              </a:ext>
            </a:extLst>
          </p:cNvPr>
          <p:cNvSpPr/>
          <p:nvPr/>
        </p:nvSpPr>
        <p:spPr bwMode="auto">
          <a:xfrm>
            <a:off x="6015006" y="3523456"/>
            <a:ext cx="2880320" cy="936104"/>
          </a:xfrm>
          <a:prstGeom prst="rightArrow">
            <a:avLst>
              <a:gd name="adj1" fmla="val 64492"/>
              <a:gd name="adj2" fmla="val 45264"/>
            </a:avLst>
          </a:prstGeom>
          <a:gradFill flip="none" rotWithShape="1">
            <a:gsLst>
              <a:gs pos="0">
                <a:srgbClr val="C40021">
                  <a:shade val="30000"/>
                  <a:satMod val="115000"/>
                </a:srgbClr>
              </a:gs>
              <a:gs pos="50000">
                <a:srgbClr val="C40021">
                  <a:shade val="67500"/>
                  <a:satMod val="115000"/>
                </a:srgbClr>
              </a:gs>
              <a:gs pos="100000">
                <a:srgbClr val="C40021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Be proactive</a:t>
            </a:r>
          </a:p>
        </p:txBody>
      </p:sp>
      <p:sp>
        <p:nvSpPr>
          <p:cNvPr id="33" name="Flèche droite 16">
            <a:extLst>
              <a:ext uri="{FF2B5EF4-FFF2-40B4-BE49-F238E27FC236}">
                <a16:creationId xmlns:a16="http://schemas.microsoft.com/office/drawing/2014/main" id="{3ABA8768-9254-4EF2-8935-17DA335A9F26}"/>
              </a:ext>
            </a:extLst>
          </p:cNvPr>
          <p:cNvSpPr/>
          <p:nvPr/>
        </p:nvSpPr>
        <p:spPr bwMode="auto">
          <a:xfrm>
            <a:off x="6015006" y="4459560"/>
            <a:ext cx="2880320" cy="936104"/>
          </a:xfrm>
          <a:prstGeom prst="rightArrow">
            <a:avLst>
              <a:gd name="adj1" fmla="val 64492"/>
              <a:gd name="adj2" fmla="val 45264"/>
            </a:avLst>
          </a:prstGeom>
          <a:gradFill flip="none" rotWithShape="1">
            <a:gsLst>
              <a:gs pos="0">
                <a:srgbClr val="C40021">
                  <a:shade val="30000"/>
                  <a:satMod val="115000"/>
                </a:srgbClr>
              </a:gs>
              <a:gs pos="50000">
                <a:srgbClr val="C40021">
                  <a:shade val="67500"/>
                  <a:satMod val="115000"/>
                </a:srgbClr>
              </a:gs>
              <a:gs pos="100000">
                <a:srgbClr val="C40021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Be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opportunistic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 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on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projects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charset="0"/>
            </a:endParaRPr>
          </a:p>
        </p:txBody>
      </p:sp>
      <p:sp>
        <p:nvSpPr>
          <p:cNvPr id="34" name="Flèche droite 17">
            <a:extLst>
              <a:ext uri="{FF2B5EF4-FFF2-40B4-BE49-F238E27FC236}">
                <a16:creationId xmlns:a16="http://schemas.microsoft.com/office/drawing/2014/main" id="{281EB3EC-6A0D-41C4-A450-E2436A1CD217}"/>
              </a:ext>
            </a:extLst>
          </p:cNvPr>
          <p:cNvSpPr/>
          <p:nvPr/>
        </p:nvSpPr>
        <p:spPr bwMode="auto">
          <a:xfrm flipH="1">
            <a:off x="2990670" y="2587352"/>
            <a:ext cx="2880320" cy="936104"/>
          </a:xfrm>
          <a:prstGeom prst="rightArrow">
            <a:avLst>
              <a:gd name="adj1" fmla="val 64492"/>
              <a:gd name="adj2" fmla="val 45264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Keep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traditional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 split infra/middleware/app</a:t>
            </a:r>
          </a:p>
        </p:txBody>
      </p:sp>
      <p:sp>
        <p:nvSpPr>
          <p:cNvPr id="35" name="Flèche droite 19">
            <a:extLst>
              <a:ext uri="{FF2B5EF4-FFF2-40B4-BE49-F238E27FC236}">
                <a16:creationId xmlns:a16="http://schemas.microsoft.com/office/drawing/2014/main" id="{06E86269-98D8-4B2D-9CE5-EDF97EE8EFF8}"/>
              </a:ext>
            </a:extLst>
          </p:cNvPr>
          <p:cNvSpPr/>
          <p:nvPr/>
        </p:nvSpPr>
        <p:spPr bwMode="auto">
          <a:xfrm flipH="1">
            <a:off x="2990670" y="3523456"/>
            <a:ext cx="2880320" cy="936104"/>
          </a:xfrm>
          <a:prstGeom prst="rightArrow">
            <a:avLst>
              <a:gd name="adj1" fmla="val 64492"/>
              <a:gd name="adj2" fmla="val 45264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« 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Wait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-and-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see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 »</a:t>
            </a:r>
          </a:p>
        </p:txBody>
      </p:sp>
      <p:sp>
        <p:nvSpPr>
          <p:cNvPr id="36" name="Flèche droite 22">
            <a:extLst>
              <a:ext uri="{FF2B5EF4-FFF2-40B4-BE49-F238E27FC236}">
                <a16:creationId xmlns:a16="http://schemas.microsoft.com/office/drawing/2014/main" id="{CFED3FA5-60F2-45C4-8F3D-DE53384B6106}"/>
              </a:ext>
            </a:extLst>
          </p:cNvPr>
          <p:cNvSpPr/>
          <p:nvPr/>
        </p:nvSpPr>
        <p:spPr bwMode="auto">
          <a:xfrm flipH="1">
            <a:off x="2990670" y="4459560"/>
            <a:ext cx="2880320" cy="936104"/>
          </a:xfrm>
          <a:prstGeom prst="rightArrow">
            <a:avLst>
              <a:gd name="adj1" fmla="val 64492"/>
              <a:gd name="adj2" fmla="val 45264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Be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defensive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 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on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projects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" pitchFamily="34" charset="0"/>
              <a:ea typeface="+mn-ea"/>
              <a:cs typeface="Arial"/>
            </a:endParaRPr>
          </a:p>
        </p:txBody>
      </p:sp>
      <p:sp>
        <p:nvSpPr>
          <p:cNvPr id="37" name="Flèche droite 30">
            <a:extLst>
              <a:ext uri="{FF2B5EF4-FFF2-40B4-BE49-F238E27FC236}">
                <a16:creationId xmlns:a16="http://schemas.microsoft.com/office/drawing/2014/main" id="{BA30063E-3408-4F35-AC5A-93482D96FA05}"/>
              </a:ext>
            </a:extLst>
          </p:cNvPr>
          <p:cNvSpPr/>
          <p:nvPr/>
        </p:nvSpPr>
        <p:spPr bwMode="auto">
          <a:xfrm>
            <a:off x="6015006" y="1651248"/>
            <a:ext cx="2880320" cy="936104"/>
          </a:xfrm>
          <a:prstGeom prst="rightArrow">
            <a:avLst>
              <a:gd name="adj1" fmla="val 64492"/>
              <a:gd name="adj2" fmla="val 45264"/>
            </a:avLst>
          </a:prstGeom>
          <a:gradFill flip="none" rotWithShape="1">
            <a:gsLst>
              <a:gs pos="0">
                <a:srgbClr val="C40021">
                  <a:shade val="30000"/>
                  <a:satMod val="115000"/>
                </a:srgbClr>
              </a:gs>
              <a:gs pos="50000">
                <a:srgbClr val="C40021">
                  <a:shade val="67500"/>
                  <a:satMod val="115000"/>
                </a:srgbClr>
              </a:gs>
              <a:gs pos="100000">
                <a:srgbClr val="C40021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dirty="0" err="1">
                <a:solidFill>
                  <a:srgbClr val="FFFFFF"/>
                </a:solidFill>
                <a:latin typeface="Calibri" pitchFamily="34" charset="0"/>
                <a:cs typeface="Arial" charset="0"/>
              </a:rPr>
              <a:t>Build</a:t>
            </a:r>
            <a:r>
              <a:rPr lang="fr-FR" sz="2000" b="1" kern="0" dirty="0">
                <a:solidFill>
                  <a:srgbClr val="FFFFFF"/>
                </a:solidFill>
                <a:latin typeface="Calibri" pitchFamily="34" charset="0"/>
                <a:cs typeface="Arial" charset="0"/>
              </a:rPr>
              <a:t>-Test-</a:t>
            </a:r>
            <a:r>
              <a:rPr lang="fr-FR" sz="2000" b="1" kern="0" dirty="0" err="1">
                <a:solidFill>
                  <a:srgbClr val="FFFFFF"/>
                </a:solidFill>
                <a:latin typeface="Calibri" pitchFamily="34" charset="0"/>
                <a:cs typeface="Arial" charset="0"/>
              </a:rPr>
              <a:t>Deploy</a:t>
            </a:r>
            <a:r>
              <a:rPr lang="fr-FR" sz="2000" b="1" kern="0" dirty="0">
                <a:solidFill>
                  <a:srgbClr val="FFFFFF"/>
                </a:solidFill>
                <a:latin typeface="Calibri" pitchFamily="34" charset="0"/>
                <a:cs typeface="Arial" charset="0"/>
              </a:rPr>
              <a:t> </a:t>
            </a:r>
          </a:p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kern="0" dirty="0" err="1">
                <a:solidFill>
                  <a:srgbClr val="FFFFFF"/>
                </a:solidFill>
                <a:latin typeface="Calibri" pitchFamily="34" charset="0"/>
                <a:cs typeface="Arial" charset="0"/>
              </a:rPr>
              <a:t>easily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cs typeface="Arial" charset="0"/>
            </a:endParaRPr>
          </a:p>
        </p:txBody>
      </p:sp>
      <p:sp>
        <p:nvSpPr>
          <p:cNvPr id="38" name="Flèche droite 31">
            <a:extLst>
              <a:ext uri="{FF2B5EF4-FFF2-40B4-BE49-F238E27FC236}">
                <a16:creationId xmlns:a16="http://schemas.microsoft.com/office/drawing/2014/main" id="{81C97448-7AE9-46ED-8CD6-F35E9D02A79D}"/>
              </a:ext>
            </a:extLst>
          </p:cNvPr>
          <p:cNvSpPr/>
          <p:nvPr/>
        </p:nvSpPr>
        <p:spPr bwMode="auto">
          <a:xfrm flipH="1">
            <a:off x="2990670" y="1651248"/>
            <a:ext cx="2880320" cy="936104"/>
          </a:xfrm>
          <a:prstGeom prst="rightArrow">
            <a:avLst>
              <a:gd name="adj1" fmla="val 64492"/>
              <a:gd name="adj2" fmla="val 45264"/>
            </a:avLst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Build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 THEN test THEN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rPr>
              <a:t>deploy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" pitchFamily="34" charset="0"/>
              <a:ea typeface="+mn-ea"/>
              <a:cs typeface="Arial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B8AEA83-F85C-4C49-AFAE-0CA7BB1D10A7}"/>
              </a:ext>
            </a:extLst>
          </p:cNvPr>
          <p:cNvSpPr txBox="1"/>
          <p:nvPr/>
        </p:nvSpPr>
        <p:spPr>
          <a:xfrm>
            <a:off x="4502838" y="1219200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kern="0" dirty="0" err="1">
                <a:solidFill>
                  <a:sysClr val="windowText" lastClr="000000"/>
                </a:solidFill>
                <a:effectLst>
                  <a:glow rad="228600">
                    <a:srgbClr val="C40021">
                      <a:satMod val="175000"/>
                      <a:alpha val="40000"/>
                    </a:srgbClr>
                  </a:glow>
                </a:effectLst>
                <a:cs typeface="Arial"/>
              </a:rPr>
              <a:t>Make</a:t>
            </a:r>
            <a:r>
              <a:rPr lang="fr-FR" sz="2000" b="1" kern="0" dirty="0">
                <a:solidFill>
                  <a:sysClr val="windowText" lastClr="000000"/>
                </a:solidFill>
                <a:effectLst>
                  <a:glow rad="228600">
                    <a:srgbClr val="C40021">
                      <a:satMod val="175000"/>
                      <a:alpha val="40000"/>
                    </a:srgbClr>
                  </a:glow>
                </a:effectLst>
                <a:cs typeface="Arial"/>
              </a:rPr>
              <a:t> </a:t>
            </a:r>
            <a:r>
              <a:rPr lang="fr-FR" sz="2000" b="1" kern="0" dirty="0" err="1">
                <a:solidFill>
                  <a:sysClr val="windowText" lastClr="000000"/>
                </a:solidFill>
                <a:effectLst>
                  <a:glow rad="228600">
                    <a:srgbClr val="C40021">
                      <a:satMod val="175000"/>
                      <a:alpha val="40000"/>
                    </a:srgbClr>
                  </a:glow>
                </a:effectLst>
                <a:cs typeface="Arial"/>
              </a:rPr>
              <a:t>your</a:t>
            </a:r>
            <a:r>
              <a:rPr lang="fr-FR" sz="2000" b="1" kern="0" dirty="0">
                <a:solidFill>
                  <a:sysClr val="windowText" lastClr="000000"/>
                </a:solidFill>
                <a:effectLst>
                  <a:glow rad="228600">
                    <a:srgbClr val="C40021">
                      <a:satMod val="175000"/>
                      <a:alpha val="40000"/>
                    </a:srgbClr>
                  </a:glow>
                </a:effectLst>
                <a:cs typeface="Arial"/>
              </a:rPr>
              <a:t> </a:t>
            </a:r>
            <a:r>
              <a:rPr lang="fr-FR" sz="2000" b="1" kern="0" dirty="0" err="1">
                <a:solidFill>
                  <a:sysClr val="windowText" lastClr="000000"/>
                </a:solidFill>
                <a:effectLst>
                  <a:glow rad="228600">
                    <a:srgbClr val="C40021">
                      <a:satMod val="175000"/>
                      <a:alpha val="40000"/>
                    </a:srgbClr>
                  </a:glow>
                </a:effectLst>
                <a:cs typeface="Arial"/>
              </a:rPr>
              <a:t>choice</a:t>
            </a:r>
            <a:endParaRPr lang="fr-FR" sz="2000" b="1" kern="0" dirty="0">
              <a:solidFill>
                <a:sysClr val="windowText" lastClr="000000"/>
              </a:solidFill>
              <a:effectLst>
                <a:glow rad="228600">
                  <a:srgbClr val="C40021">
                    <a:satMod val="175000"/>
                    <a:alpha val="40000"/>
                  </a:srgbClr>
                </a:glow>
              </a:effectLst>
              <a:cs typeface="Arial"/>
            </a:endParaRPr>
          </a:p>
        </p:txBody>
      </p:sp>
      <p:pic>
        <p:nvPicPr>
          <p:cNvPr id="40" name="Picture 8" descr="Résultat de recherche d'images">
            <a:extLst>
              <a:ext uri="{FF2B5EF4-FFF2-40B4-BE49-F238E27FC236}">
                <a16:creationId xmlns:a16="http://schemas.microsoft.com/office/drawing/2014/main" id="{0FADB244-58FC-4309-B5D6-BD8F4A61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0341"/>
            <a:ext cx="533400" cy="31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FD6F2B61-7B01-440C-A6DF-60A51B4991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475" y="3103530"/>
            <a:ext cx="578845" cy="1819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571290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143250"/>
            <a:ext cx="11582400" cy="571500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0" cap="none" dirty="0">
                <a:solidFill>
                  <a:schemeClr val="bg1"/>
                </a:solidFill>
                <a:latin typeface="Source Sans Pro"/>
              </a:rPr>
              <a:t>2017 Fall Update</a:t>
            </a:r>
            <a:r>
              <a:rPr lang="en-US" sz="4400" b="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</a:t>
            </a:r>
            <a:r>
              <a:rPr lang="en-US" sz="4400" b="0" cap="none" dirty="0">
                <a:latin typeface="Source Sans Pro"/>
                <a:ea typeface="+mn-ea"/>
                <a:cs typeface="+mn-cs"/>
              </a:rPr>
              <a:t>|</a:t>
            </a:r>
            <a:r>
              <a:rPr lang="en-US" sz="44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”SG </a:t>
            </a:r>
            <a:r>
              <a:rPr lang="en-US" sz="4400" cap="none" dirty="0" err="1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Signin</a:t>
            </a:r>
            <a:r>
              <a:rPr lang="en-US" sz="44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”</a:t>
            </a:r>
            <a:endParaRPr lang="en-GB" sz="4000" b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588253-EB61-4FD8-9B1D-C4384CCB884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27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"/>
            <a:ext cx="25908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3192665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SG </a:t>
            </a:r>
            <a:r>
              <a:rPr lang="en-US" dirty="0" err="1">
                <a:solidFill>
                  <a:schemeClr val="tx1"/>
                </a:solidFill>
              </a:rPr>
              <a:t>Signin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97902"/>
            <a:ext cx="6248400" cy="3922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7870368" y="5995127"/>
            <a:ext cx="4038600" cy="2286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r"/>
            <a:r>
              <a:rPr lang="fr-FR" sz="1200" i="1" dirty="0"/>
              <a:t>Source : </a:t>
            </a:r>
            <a:r>
              <a:rPr lang="fr-FR" sz="1200" i="1" dirty="0">
                <a:hlinkClick r:id="rId4"/>
              </a:rPr>
              <a:t>http://go/sgsignin</a:t>
            </a:r>
            <a:endParaRPr lang="fr-FR" sz="1200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/>
          <a:srcRect l="24125" t="12222" r="24844" b="64444"/>
          <a:stretch/>
        </p:blipFill>
        <p:spPr>
          <a:xfrm>
            <a:off x="6506788" y="4114800"/>
            <a:ext cx="5410201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2766578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SG </a:t>
            </a:r>
            <a:r>
              <a:rPr lang="en-US" dirty="0" err="1">
                <a:solidFill>
                  <a:schemeClr val="tx1"/>
                </a:solidFill>
              </a:rPr>
              <a:t>Signin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42463" y="1050924"/>
            <a:ext cx="10704489" cy="5045076"/>
          </a:xfrm>
        </p:spPr>
        <p:txBody>
          <a:bodyPr numCol="1"/>
          <a:lstStyle/>
          <a:p>
            <a:r>
              <a:rPr lang="fr-FR" sz="2000" b="1" dirty="0" err="1"/>
              <a:t>What</a:t>
            </a:r>
            <a:r>
              <a:rPr lang="fr-FR" sz="2000" b="1" dirty="0"/>
              <a:t> ? </a:t>
            </a:r>
            <a:r>
              <a:rPr lang="fr-FR" sz="1800" dirty="0"/>
              <a:t>SG </a:t>
            </a:r>
            <a:r>
              <a:rPr lang="fr-FR" sz="1800" dirty="0" err="1"/>
              <a:t>Signin</a:t>
            </a:r>
            <a:r>
              <a:rPr lang="fr-FR" sz="1800" dirty="0"/>
              <a:t> c’est :</a:t>
            </a:r>
          </a:p>
          <a:p>
            <a:pPr lvl="1"/>
            <a:r>
              <a:rPr lang="fr-FR" sz="1800" dirty="0"/>
              <a:t>Un </a:t>
            </a:r>
            <a:r>
              <a:rPr lang="fr-FR" sz="1800" b="1" dirty="0" err="1">
                <a:solidFill>
                  <a:srgbClr val="92D050"/>
                </a:solidFill>
                <a:latin typeface="Segoe Print" panose="02000600000000000000" pitchFamily="2" charset="0"/>
              </a:rPr>
              <a:t>Identity</a:t>
            </a:r>
            <a:r>
              <a:rPr lang="fr-FR" sz="1800" b="1" dirty="0">
                <a:solidFill>
                  <a:srgbClr val="92D050"/>
                </a:solidFill>
                <a:latin typeface="Segoe Print" panose="02000600000000000000" pitchFamily="2" charset="0"/>
              </a:rPr>
              <a:t> provider </a:t>
            </a:r>
            <a:r>
              <a:rPr lang="fr-FR" sz="1800" dirty="0"/>
              <a:t>: </a:t>
            </a:r>
          </a:p>
          <a:p>
            <a:pPr lvl="2"/>
            <a:r>
              <a:rPr lang="fr-FR" sz="1600" dirty="0"/>
              <a:t>Il fournit à une API de manière fiable l’identité de l’appelant (que l’appelant soit une application – App2Api – ou un utilisateur final – User2Api)</a:t>
            </a:r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Un </a:t>
            </a:r>
            <a:r>
              <a:rPr lang="fr-FR" sz="1800" b="1" dirty="0">
                <a:solidFill>
                  <a:schemeClr val="accent3"/>
                </a:solidFill>
                <a:latin typeface="Segoe Print" panose="02000600000000000000" pitchFamily="2" charset="0"/>
              </a:rPr>
              <a:t>bouclier</a:t>
            </a:r>
            <a:r>
              <a:rPr lang="fr-FR" sz="1800" dirty="0"/>
              <a:t> :</a:t>
            </a:r>
          </a:p>
          <a:p>
            <a:pPr lvl="2"/>
            <a:r>
              <a:rPr lang="fr-FR" sz="1600" dirty="0"/>
              <a:t>User2Api : l’identité de l’utilisateur peut être assortie de l’ensemble des droits de l’utilisateur, permettant à l’API de restreindre sa réponse en fonction des habilitations effectives de l’utilisateur</a:t>
            </a:r>
          </a:p>
          <a:p>
            <a:pPr lvl="2"/>
            <a:r>
              <a:rPr lang="fr-FR" sz="1600" dirty="0"/>
              <a:t>App2Api : l’identité de l’application consommatrice est associée au plan SSOPv2 souscrit</a:t>
            </a:r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Une </a:t>
            </a:r>
            <a:r>
              <a:rPr lang="fr-FR" sz="1800" b="1" dirty="0">
                <a:solidFill>
                  <a:srgbClr val="0070C0"/>
                </a:solidFill>
                <a:latin typeface="Segoe Print" panose="02000600000000000000" pitchFamily="2" charset="0"/>
              </a:rPr>
              <a:t>implémentation du standard </a:t>
            </a:r>
            <a:r>
              <a:rPr lang="fr-FR" sz="1800" b="1" dirty="0" err="1">
                <a:solidFill>
                  <a:srgbClr val="0070C0"/>
                </a:solidFill>
                <a:latin typeface="Segoe Print" panose="02000600000000000000" pitchFamily="2" charset="0"/>
              </a:rPr>
              <a:t>OAuth</a:t>
            </a:r>
            <a:r>
              <a:rPr lang="fr-FR" sz="1800" b="1" dirty="0">
                <a:solidFill>
                  <a:srgbClr val="0070C0"/>
                </a:solidFill>
                <a:latin typeface="Segoe Print" panose="02000600000000000000" pitchFamily="2" charset="0"/>
              </a:rPr>
              <a:t> 2.0,</a:t>
            </a:r>
            <a:r>
              <a:rPr lang="fr-FR" sz="1800" dirty="0">
                <a:latin typeface="+mj-lt"/>
              </a:rPr>
              <a:t> et bientôt </a:t>
            </a:r>
            <a:r>
              <a:rPr lang="fr-FR" sz="1800" dirty="0" err="1">
                <a:latin typeface="+mj-lt"/>
              </a:rPr>
              <a:t>OpenID</a:t>
            </a:r>
            <a:r>
              <a:rPr lang="fr-FR" sz="1800" dirty="0">
                <a:latin typeface="+mj-lt"/>
              </a:rPr>
              <a:t> </a:t>
            </a:r>
            <a:r>
              <a:rPr lang="fr-FR" sz="1800" dirty="0" err="1">
                <a:latin typeface="+mj-lt"/>
              </a:rPr>
              <a:t>Connect</a:t>
            </a:r>
            <a:endParaRPr lang="fr-FR" sz="1800" dirty="0">
              <a:latin typeface="+mj-lt"/>
            </a:endParaRPr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Une 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Segoe Print" panose="02000600000000000000" pitchFamily="2" charset="0"/>
              </a:rPr>
              <a:t>alternative simple </a:t>
            </a:r>
            <a:r>
              <a:rPr lang="fr-FR" sz="1800" dirty="0"/>
              <a:t>aux anciennes pratiques (scellement symétrique, authentification mutuelle, etc…)</a:t>
            </a:r>
          </a:p>
          <a:p>
            <a:pPr lvl="1"/>
            <a:endParaRPr lang="fr-FR" sz="1800" dirty="0"/>
          </a:p>
          <a:p>
            <a:pPr lvl="2"/>
            <a:endParaRPr lang="fr-FR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306152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SG </a:t>
            </a:r>
            <a:r>
              <a:rPr lang="en-US" dirty="0" err="1">
                <a:solidFill>
                  <a:schemeClr val="tx1"/>
                </a:solidFill>
              </a:rPr>
              <a:t>Signin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 flipH="1">
            <a:off x="1752600" y="1909009"/>
            <a:ext cx="8553782" cy="427673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EF8341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Zone Intranet (CITS)</a:t>
            </a:r>
          </a:p>
        </p:txBody>
      </p:sp>
      <p:sp>
        <p:nvSpPr>
          <p:cNvPr id="7" name="Organigramme : Processus 79"/>
          <p:cNvSpPr/>
          <p:nvPr/>
        </p:nvSpPr>
        <p:spPr>
          <a:xfrm>
            <a:off x="5129061" y="5066015"/>
            <a:ext cx="1576539" cy="925033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solidFill>
              <a:srgbClr val="BE574B">
                <a:shade val="5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Producteur de  services 1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0144" y="914400"/>
            <a:ext cx="802357" cy="80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ylindre 12"/>
          <p:cNvSpPr/>
          <p:nvPr/>
        </p:nvSpPr>
        <p:spPr>
          <a:xfrm rot="16200000">
            <a:off x="5009058" y="846712"/>
            <a:ext cx="284680" cy="6340396"/>
          </a:xfrm>
          <a:prstGeom prst="can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SSOPv2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49122" y="2553046"/>
            <a:ext cx="2040587" cy="1148346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E574B"/>
            </a:solidFill>
            <a:prstDash val="sysDot"/>
          </a:ln>
          <a:effectLst/>
        </p:spPr>
        <p:txBody>
          <a:bodyPr vert="horz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94188" y="2496045"/>
            <a:ext cx="2040587" cy="1148346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E574B"/>
            </a:solidFill>
            <a:prstDash val="sysDot"/>
          </a:ln>
          <a:effectLst/>
        </p:spPr>
        <p:txBody>
          <a:bodyPr vert="horz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BFF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29456" y="2701177"/>
            <a:ext cx="1918107" cy="427017"/>
          </a:xfrm>
          <a:prstGeom prst="rect">
            <a:avLst/>
          </a:prstGeom>
          <a:noFill/>
          <a:ln>
            <a:solidFill>
              <a:srgbClr val="000000"/>
            </a:solidFill>
            <a:prstDash val="solid"/>
          </a:ln>
        </p:spPr>
        <p:txBody>
          <a:bodyPr wrap="square" lIns="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APIs REST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023950" y="3158854"/>
            <a:ext cx="921614" cy="4270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Composants sur étagère</a:t>
            </a:r>
          </a:p>
        </p:txBody>
      </p:sp>
      <p:sp>
        <p:nvSpPr>
          <p:cNvPr id="19" name="Organigramme : Processus 96"/>
          <p:cNvSpPr/>
          <p:nvPr/>
        </p:nvSpPr>
        <p:spPr>
          <a:xfrm>
            <a:off x="5075721" y="5005055"/>
            <a:ext cx="1576539" cy="925033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solidFill>
              <a:srgbClr val="BE574B">
                <a:shade val="5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Microservice</a:t>
            </a:r>
            <a:r>
              <a:rPr kumimoji="0" lang="fr-FR" sz="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</a:t>
            </a:r>
            <a:r>
              <a:rPr kumimoji="0" lang="fr-FR" sz="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Core</a:t>
            </a:r>
            <a:r>
              <a:rPr kumimoji="0" lang="fr-FR" sz="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banking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154718" y="5405593"/>
            <a:ext cx="1410727" cy="248466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API</a:t>
            </a:r>
            <a:r>
              <a:rPr kumimoji="0" lang="fr-FR" sz="1000" b="1" i="0" u="sng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REST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(A2A ou U2A)</a:t>
            </a:r>
            <a:endParaRPr kumimoji="0" lang="fr-FR" sz="10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948494" y="5697738"/>
            <a:ext cx="615808" cy="18908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Composants</a:t>
            </a:r>
          </a:p>
        </p:txBody>
      </p:sp>
      <p:cxnSp>
        <p:nvCxnSpPr>
          <p:cNvPr id="23" name="Connecteur en angle 114"/>
          <p:cNvCxnSpPr>
            <a:stCxn id="8" idx="2"/>
            <a:endCxn id="16" idx="0"/>
          </p:cNvCxnSpPr>
          <p:nvPr/>
        </p:nvCxnSpPr>
        <p:spPr>
          <a:xfrm rot="16200000" flipH="1">
            <a:off x="5143258" y="624821"/>
            <a:ext cx="779288" cy="2963159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30" name="Connecteur en angle 112"/>
          <p:cNvCxnSpPr>
            <a:stCxn id="16" idx="2"/>
            <a:endCxn id="19" idx="3"/>
          </p:cNvCxnSpPr>
          <p:nvPr/>
        </p:nvCxnSpPr>
        <p:spPr>
          <a:xfrm rot="5400000">
            <a:off x="5921781" y="4374870"/>
            <a:ext cx="1823181" cy="362222"/>
          </a:xfrm>
          <a:prstGeom prst="bentConnector2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tailEnd type="arrow"/>
          </a:ln>
          <a:effectLst/>
        </p:spPr>
      </p:cxnSp>
      <p:sp>
        <p:nvSpPr>
          <p:cNvPr id="40" name="Ellipse 39"/>
          <p:cNvSpPr/>
          <p:nvPr/>
        </p:nvSpPr>
        <p:spPr>
          <a:xfrm>
            <a:off x="6705600" y="3303158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8005" y="1078707"/>
            <a:ext cx="444243" cy="63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ZoneTexte 48"/>
          <p:cNvSpPr txBox="1"/>
          <p:nvPr/>
        </p:nvSpPr>
        <p:spPr>
          <a:xfrm>
            <a:off x="4168798" y="1563126"/>
            <a:ext cx="492982" cy="278297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NDG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>
                <a:solidFill>
                  <a:sysClr val="windowText" lastClr="000000"/>
                </a:solidFill>
              </a:rPr>
              <a:t>PEPSY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8864601" y="1965776"/>
            <a:ext cx="1376540" cy="22364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E574B"/>
            </a:solidFill>
            <a:prstDash val="solid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800" b="0" kern="0" dirty="0">
                <a:latin typeface="Arial"/>
                <a:cs typeface="+mn-cs"/>
              </a:rPr>
              <a:t>Cœur système applicatif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864602" y="2214751"/>
            <a:ext cx="1376540" cy="223649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cs typeface="Arial" charset="0"/>
              </a:rPr>
              <a:t>Composants optionnels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700" b="0" dirty="0"/>
              <a:t>Utilisation à définir en conception</a:t>
            </a:r>
            <a:endParaRPr kumimoji="0" lang="fr-FR" sz="7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411" y="2612827"/>
            <a:ext cx="746706" cy="165935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963" y="5202132"/>
            <a:ext cx="746706" cy="165935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940398"/>
            <a:ext cx="746706" cy="165935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686" y="1154281"/>
            <a:ext cx="746706" cy="165935"/>
          </a:xfrm>
          <a:prstGeom prst="rect">
            <a:avLst/>
          </a:prstGeom>
        </p:spPr>
      </p:pic>
      <p:pic>
        <p:nvPicPr>
          <p:cNvPr id="66" name="Picture 4" descr="Résultat de recherche d'images pour &quot;html css js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595" y="936462"/>
            <a:ext cx="332323" cy="18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ZoneTexte 66"/>
          <p:cNvSpPr txBox="1"/>
          <p:nvPr/>
        </p:nvSpPr>
        <p:spPr>
          <a:xfrm>
            <a:off x="3142577" y="922251"/>
            <a:ext cx="383068" cy="205712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r>
              <a:rPr lang="fr-FR" sz="1100" dirty="0"/>
              <a:t>SPA</a:t>
            </a:r>
          </a:p>
        </p:txBody>
      </p:sp>
      <p:cxnSp>
        <p:nvCxnSpPr>
          <p:cNvPr id="73" name="Connecteur : en angle 72"/>
          <p:cNvCxnSpPr>
            <a:stCxn id="8" idx="2"/>
            <a:endCxn id="19" idx="1"/>
          </p:cNvCxnSpPr>
          <p:nvPr/>
        </p:nvCxnSpPr>
        <p:spPr>
          <a:xfrm rot="16200000" flipH="1">
            <a:off x="2688115" y="3079965"/>
            <a:ext cx="3750815" cy="1024398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3807195" y="2009250"/>
            <a:ext cx="497834" cy="1735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</a:t>
            </a:r>
          </a:p>
        </p:txBody>
      </p:sp>
      <p:pic>
        <p:nvPicPr>
          <p:cNvPr id="80" name="Picture 6" descr="Résultat de recherche d'images pour &quot;api connect&quot;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5" t="10400" r="27697" b="32272"/>
          <a:stretch/>
        </p:blipFill>
        <p:spPr bwMode="auto">
          <a:xfrm>
            <a:off x="7999348" y="3887401"/>
            <a:ext cx="262869" cy="26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" descr="Résultat de recherche d'imag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17" y="3169721"/>
            <a:ext cx="378911" cy="22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42" y="3413824"/>
            <a:ext cx="578845" cy="181923"/>
          </a:xfrm>
          <a:prstGeom prst="rect">
            <a:avLst/>
          </a:prstGeom>
        </p:spPr>
      </p:pic>
      <p:pic>
        <p:nvPicPr>
          <p:cNvPr id="83" name="Picture 8" descr="Résultat de recherche d'imag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92" y="5694163"/>
            <a:ext cx="357073" cy="2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68" y="5734529"/>
            <a:ext cx="366188" cy="115088"/>
          </a:xfrm>
          <a:prstGeom prst="rect">
            <a:avLst/>
          </a:prstGeom>
        </p:spPr>
      </p:pic>
      <p:sp>
        <p:nvSpPr>
          <p:cNvPr id="90" name="Bulle narrative : rectangle à coins arrondis 89"/>
          <p:cNvSpPr/>
          <p:nvPr/>
        </p:nvSpPr>
        <p:spPr>
          <a:xfrm>
            <a:off x="213725" y="949325"/>
            <a:ext cx="2804353" cy="1290827"/>
          </a:xfrm>
          <a:prstGeom prst="wedgeRoundRectCallout">
            <a:avLst>
              <a:gd name="adj1" fmla="val 57205"/>
              <a:gd name="adj2" fmla="val -27822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b="1" dirty="0"/>
              <a:t>sg-signin.js</a:t>
            </a:r>
            <a:r>
              <a:rPr lang="fr-FR" sz="1200" dirty="0"/>
              <a:t> est un </a:t>
            </a:r>
            <a:r>
              <a:rPr lang="fr-FR" sz="1200" dirty="0" err="1"/>
              <a:t>framework</a:t>
            </a:r>
            <a:r>
              <a:rPr lang="fr-FR" sz="1200" dirty="0"/>
              <a:t> </a:t>
            </a:r>
            <a:r>
              <a:rPr lang="fr-FR" sz="1200" dirty="0" err="1"/>
              <a:t>javascript</a:t>
            </a:r>
            <a:r>
              <a:rPr lang="fr-FR" sz="1200" dirty="0"/>
              <a:t> qui gère entre autres :</a:t>
            </a:r>
          </a:p>
          <a:p>
            <a:pPr marL="529200" lvl="1" indent="-72000">
              <a:buFont typeface="Arial" panose="020B0604020202020204" pitchFamily="34" charset="0"/>
              <a:buChar char="•"/>
            </a:pPr>
            <a:r>
              <a:rPr lang="fr-FR" sz="1200" dirty="0"/>
              <a:t>La récupération du jeton </a:t>
            </a:r>
            <a:r>
              <a:rPr lang="fr-FR" sz="1200" dirty="0" err="1"/>
              <a:t>OAuth</a:t>
            </a:r>
            <a:endParaRPr lang="fr-FR" sz="1200" dirty="0"/>
          </a:p>
          <a:p>
            <a:pPr marL="529200" lvl="1" indent="-72000">
              <a:buFont typeface="Arial" panose="020B0604020202020204" pitchFamily="34" charset="0"/>
              <a:buChar char="•"/>
            </a:pPr>
            <a:r>
              <a:rPr lang="fr-FR" sz="1200" dirty="0"/>
              <a:t>Sa persistance au niveau du browser</a:t>
            </a:r>
          </a:p>
          <a:p>
            <a:pPr marL="529200" lvl="1" indent="-72000">
              <a:buFont typeface="Arial" panose="020B0604020202020204" pitchFamily="34" charset="0"/>
              <a:buChar char="•"/>
            </a:pPr>
            <a:r>
              <a:rPr lang="fr-FR" sz="1200" dirty="0"/>
              <a:t>Son expiration</a:t>
            </a:r>
          </a:p>
          <a:p>
            <a:pPr marL="529200" lvl="1" indent="-72000">
              <a:buFont typeface="Arial" panose="020B0604020202020204" pitchFamily="34" charset="0"/>
              <a:buChar char="•"/>
            </a:pPr>
            <a:r>
              <a:rPr lang="fr-FR" sz="1200" dirty="0"/>
              <a:t>L’expiration du cookie SAFE</a:t>
            </a:r>
          </a:p>
        </p:txBody>
      </p:sp>
      <p:sp>
        <p:nvSpPr>
          <p:cNvPr id="91" name="Bulle narrative : rectangle à coins arrondis 90"/>
          <p:cNvSpPr/>
          <p:nvPr/>
        </p:nvSpPr>
        <p:spPr>
          <a:xfrm>
            <a:off x="6633266" y="807617"/>
            <a:ext cx="3882333" cy="875304"/>
          </a:xfrm>
          <a:prstGeom prst="wedgeRoundRectCallout">
            <a:avLst>
              <a:gd name="adj1" fmla="val -51595"/>
              <a:gd name="adj2" fmla="val 95447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En mode </a:t>
            </a:r>
            <a:r>
              <a:rPr lang="fr-FR" sz="1200" b="1" dirty="0">
                <a:solidFill>
                  <a:schemeClr val="accent2"/>
                </a:solidFill>
                <a:latin typeface="Segoe Print" panose="02000600000000000000" pitchFamily="2" charset="0"/>
              </a:rPr>
              <a:t>User2Api</a:t>
            </a:r>
            <a:r>
              <a:rPr lang="fr-FR" sz="1200" dirty="0"/>
              <a:t>, sg-signin.js est en mesure de protéger des APIs exposées sur SSOP ou non (cas des BFF notamment), ce qui évite d’avoir à publier sur SSOP des APIs de BFF qui ne le nécessiteraient pas.</a:t>
            </a:r>
          </a:p>
        </p:txBody>
      </p:sp>
      <p:sp>
        <p:nvSpPr>
          <p:cNvPr id="93" name="Bulle narrative : rectangle à coins arrondis 92"/>
          <p:cNvSpPr/>
          <p:nvPr/>
        </p:nvSpPr>
        <p:spPr>
          <a:xfrm>
            <a:off x="7578429" y="4342772"/>
            <a:ext cx="4461171" cy="1722818"/>
          </a:xfrm>
          <a:prstGeom prst="wedgeRoundRectCallout">
            <a:avLst>
              <a:gd name="adj1" fmla="val -77657"/>
              <a:gd name="adj2" fmla="val 215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La librairie </a:t>
            </a:r>
            <a:r>
              <a:rPr lang="fr-FR" sz="1200" b="1" dirty="0"/>
              <a:t>sg-signin-jaxrs.jar</a:t>
            </a:r>
            <a:r>
              <a:rPr lang="fr-FR" sz="1200" dirty="0"/>
              <a:t> intégrée côté back end gère :</a:t>
            </a:r>
          </a:p>
          <a:p>
            <a:pPr marL="529200" lvl="1" indent="-72000">
              <a:buFont typeface="Arial" panose="020B0604020202020204" pitchFamily="34" charset="0"/>
              <a:buChar char="•"/>
            </a:pPr>
            <a:r>
              <a:rPr lang="fr-FR" sz="1200" dirty="0"/>
              <a:t>La vérification du sceau grâce à la clef publique SSOP, établissant ainsi un lien exclusif entre SSOP et le back-end, qui peut déléguer en confiance certaines fonctions de sécurité à la </a:t>
            </a:r>
            <a:r>
              <a:rPr lang="fr-FR" sz="1200" dirty="0" err="1"/>
              <a:t>gateway</a:t>
            </a:r>
            <a:endParaRPr lang="fr-FR" sz="1200" dirty="0"/>
          </a:p>
          <a:p>
            <a:pPr marL="529200" lvl="1" indent="-72000">
              <a:buFont typeface="Arial" panose="020B0604020202020204" pitchFamily="34" charset="0"/>
              <a:buChar char="•"/>
            </a:pPr>
            <a:r>
              <a:rPr lang="fr-FR" sz="1200" dirty="0"/>
              <a:t>Le filtre sur les rôles</a:t>
            </a:r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Compatibilité User2Api ET </a:t>
            </a:r>
            <a:r>
              <a:rPr lang="fr-FR" sz="1200" b="1" dirty="0">
                <a:solidFill>
                  <a:schemeClr val="accent2"/>
                </a:solidFill>
                <a:latin typeface="Segoe Print" panose="02000600000000000000" pitchFamily="2" charset="0"/>
              </a:rPr>
              <a:t>App2Api</a:t>
            </a:r>
            <a:r>
              <a:rPr lang="fr-FR" sz="1200" dirty="0"/>
              <a:t> simultanément, en supportant nativement les </a:t>
            </a:r>
            <a:r>
              <a:rPr lang="fr-FR" sz="1200" dirty="0" err="1"/>
              <a:t>flows</a:t>
            </a:r>
            <a:r>
              <a:rPr lang="fr-FR" sz="1200" dirty="0"/>
              <a:t> </a:t>
            </a:r>
            <a:r>
              <a:rPr lang="fr-FR" sz="1200" dirty="0" err="1"/>
              <a:t>Oauth</a:t>
            </a:r>
            <a:r>
              <a:rPr lang="fr-FR" sz="1200" dirty="0"/>
              <a:t> 2-legged et 3-legged</a:t>
            </a:r>
          </a:p>
        </p:txBody>
      </p:sp>
      <p:sp>
        <p:nvSpPr>
          <p:cNvPr id="95" name="Bulle narrative : rectangle à coins arrondis 94"/>
          <p:cNvSpPr/>
          <p:nvPr/>
        </p:nvSpPr>
        <p:spPr>
          <a:xfrm>
            <a:off x="228848" y="4304629"/>
            <a:ext cx="4330355" cy="2107200"/>
          </a:xfrm>
          <a:prstGeom prst="wedgeRoundRectCallout">
            <a:avLst>
              <a:gd name="adj1" fmla="val 16817"/>
              <a:gd name="adj2" fmla="val -58316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La </a:t>
            </a:r>
            <a:r>
              <a:rPr lang="fr-FR" sz="1200" b="1" dirty="0" err="1"/>
              <a:t>policy</a:t>
            </a:r>
            <a:r>
              <a:rPr lang="fr-FR" sz="1200" b="1" dirty="0"/>
              <a:t> </a:t>
            </a:r>
            <a:r>
              <a:rPr lang="fr-FR" sz="1200" b="1" dirty="0" err="1"/>
              <a:t>sg-signin</a:t>
            </a:r>
            <a:r>
              <a:rPr lang="fr-FR" sz="1200" b="1" dirty="0"/>
              <a:t> </a:t>
            </a:r>
          </a:p>
          <a:p>
            <a:pPr marL="529200" lvl="1" indent="-72000">
              <a:buFont typeface="Arial" panose="020B0604020202020204" pitchFamily="34" charset="0"/>
              <a:buChar char="•"/>
            </a:pPr>
            <a:r>
              <a:rPr lang="fr-FR" sz="1200" dirty="0"/>
              <a:t>Se positionne dans l’assemblage des APIs sur SSOP</a:t>
            </a:r>
          </a:p>
          <a:p>
            <a:pPr marL="529200" lvl="1" indent="-72000">
              <a:buFont typeface="Arial" panose="020B0604020202020204" pitchFamily="34" charset="0"/>
              <a:buChar char="•"/>
            </a:pPr>
            <a:r>
              <a:rPr lang="fr-FR" sz="1200" dirty="0"/>
              <a:t>Scelle (clef privée SSOP RSA et </a:t>
            </a:r>
            <a:r>
              <a:rPr lang="fr-FR" sz="1200" dirty="0" err="1"/>
              <a:t>algo</a:t>
            </a:r>
            <a:r>
              <a:rPr lang="fr-FR" sz="1200" dirty="0"/>
              <a:t> SHA-256) l’ensemble des informations d’identité et de plan dans la requête sortante de SSOP vers le back-end.</a:t>
            </a:r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Le back-end </a:t>
            </a:r>
            <a:r>
              <a:rPr lang="fr-FR" sz="1200" b="1" dirty="0"/>
              <a:t>IDD</a:t>
            </a:r>
            <a:r>
              <a:rPr lang="fr-FR" sz="1200" dirty="0"/>
              <a:t> de </a:t>
            </a:r>
            <a:r>
              <a:rPr lang="fr-FR" sz="1200" dirty="0" err="1"/>
              <a:t>sg-signin</a:t>
            </a:r>
            <a:endParaRPr lang="fr-FR" sz="1200" dirty="0"/>
          </a:p>
          <a:p>
            <a:pPr marL="529200" lvl="1" indent="-72000">
              <a:buFont typeface="Arial" panose="020B0604020202020204" pitchFamily="34" charset="0"/>
              <a:buChar char="•"/>
            </a:pPr>
            <a:r>
              <a:rPr lang="fr-FR" sz="1200" dirty="0"/>
              <a:t>Est protégé par SAFE &gt; authentification SAFE pour toutes les applications </a:t>
            </a:r>
            <a:r>
              <a:rPr lang="fr-FR" sz="1200" dirty="0" err="1"/>
              <a:t>sg-signin</a:t>
            </a:r>
            <a:r>
              <a:rPr lang="fr-FR" sz="1200" dirty="0"/>
              <a:t>, sans déclaration SAFE</a:t>
            </a:r>
          </a:p>
          <a:p>
            <a:pPr marL="529200" lvl="1" indent="-72000">
              <a:buFont typeface="Arial" panose="020B0604020202020204" pitchFamily="34" charset="0"/>
              <a:buChar char="•"/>
            </a:pPr>
            <a:r>
              <a:rPr lang="fr-FR" sz="1200" dirty="0"/>
              <a:t>Récupère les informations d’identité (RTFE…) à sceller pour mise à disposition des applications</a:t>
            </a:r>
          </a:p>
        </p:txBody>
      </p:sp>
      <p:cxnSp>
        <p:nvCxnSpPr>
          <p:cNvPr id="98" name="Connecteur en angle 114"/>
          <p:cNvCxnSpPr/>
          <p:nvPr/>
        </p:nvCxnSpPr>
        <p:spPr>
          <a:xfrm flipV="1">
            <a:off x="7484757" y="227795"/>
            <a:ext cx="813017" cy="3359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cxnSp>
        <p:nvCxnSpPr>
          <p:cNvPr id="100" name="Connecteur en angle 114"/>
          <p:cNvCxnSpPr/>
          <p:nvPr/>
        </p:nvCxnSpPr>
        <p:spPr>
          <a:xfrm flipV="1">
            <a:off x="7484757" y="509756"/>
            <a:ext cx="813017" cy="3359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tailEnd type="arrow"/>
          </a:ln>
          <a:effectLst/>
        </p:spPr>
      </p:cxnSp>
      <p:sp>
        <p:nvSpPr>
          <p:cNvPr id="101" name="ZoneTexte 100"/>
          <p:cNvSpPr txBox="1"/>
          <p:nvPr/>
        </p:nvSpPr>
        <p:spPr>
          <a:xfrm>
            <a:off x="8458200" y="84221"/>
            <a:ext cx="914400" cy="9144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r>
              <a:rPr lang="fr-FR" sz="1100" dirty="0"/>
              <a:t>User2Api</a:t>
            </a:r>
          </a:p>
          <a:p>
            <a:endParaRPr lang="fr-FR" sz="1100" dirty="0"/>
          </a:p>
          <a:p>
            <a:r>
              <a:rPr lang="fr-FR" sz="1100" dirty="0"/>
              <a:t>App2Api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82478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3" grpId="0" animBg="1"/>
      <p:bldP spid="9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143250"/>
            <a:ext cx="11582400" cy="571500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0" cap="none" dirty="0">
                <a:solidFill>
                  <a:schemeClr val="bg1"/>
                </a:solidFill>
                <a:latin typeface="Source Sans Pro"/>
                <a:ea typeface="+mn-ea"/>
                <a:cs typeface="+mn-cs"/>
              </a:rPr>
              <a:t>2017 Fall Update</a:t>
            </a:r>
            <a:r>
              <a:rPr lang="en-US" sz="4000" b="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</a:t>
            </a:r>
            <a:r>
              <a:rPr lang="en-US" sz="4000" b="0" cap="none" dirty="0">
                <a:latin typeface="Source Sans Pro"/>
                <a:ea typeface="+mn-ea"/>
                <a:cs typeface="+mn-cs"/>
              </a:rPr>
              <a:t>|</a:t>
            </a:r>
            <a:r>
              <a:rPr lang="en-US" sz="40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Intro &amp; Architecture </a:t>
            </a:r>
            <a:r>
              <a:rPr lang="en-US" sz="4000" cap="none" dirty="0" err="1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générale</a:t>
            </a:r>
            <a:endParaRPr lang="en-GB" sz="3600" b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AB3C0E-CFE0-4C1E-A865-99D366F872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27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"/>
            <a:ext cx="25908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41920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SG SIGNIN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sz="1800" b="1" dirty="0"/>
              <a:t>Contraintes et limitations</a:t>
            </a:r>
          </a:p>
          <a:p>
            <a:pPr lvl="1"/>
            <a:r>
              <a:rPr lang="fr-FR" sz="1600" dirty="0"/>
              <a:t>La librairie back-end est construite pour </a:t>
            </a:r>
            <a:r>
              <a:rPr lang="fr-FR" sz="1600" dirty="0" err="1"/>
              <a:t>jax-rs</a:t>
            </a:r>
            <a:r>
              <a:rPr lang="fr-FR" sz="1600" dirty="0"/>
              <a:t> (REST) uniquement</a:t>
            </a:r>
          </a:p>
          <a:p>
            <a:pPr lvl="2"/>
            <a:r>
              <a:rPr lang="fr-FR" sz="1400" dirty="0"/>
              <a:t>Renforce la stratégie REST (+ simple / + interopérable / + agile / …) en simplifiant avant tout les approches respectant le cadre de référence</a:t>
            </a:r>
          </a:p>
          <a:p>
            <a:pPr lvl="2"/>
            <a:r>
              <a:rPr lang="fr-FR" sz="1400" dirty="0"/>
              <a:t>Exclue les WS SOAP et </a:t>
            </a:r>
            <a:r>
              <a:rPr lang="fr-FR" sz="1400" dirty="0" err="1"/>
              <a:t>Spring</a:t>
            </a:r>
            <a:r>
              <a:rPr lang="fr-FR" sz="1400" dirty="0"/>
              <a:t> MVC notamment</a:t>
            </a:r>
          </a:p>
          <a:p>
            <a:pPr lvl="2"/>
            <a:endParaRPr lang="fr-F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3204308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143250"/>
            <a:ext cx="11582400" cy="571500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0" cap="none" dirty="0">
                <a:solidFill>
                  <a:schemeClr val="bg1"/>
                </a:solidFill>
                <a:latin typeface="Source Sans Pro"/>
              </a:rPr>
              <a:t>2017 Fall Update </a:t>
            </a:r>
            <a:r>
              <a:rPr lang="en-US" sz="4400" b="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</a:t>
            </a:r>
            <a:r>
              <a:rPr lang="en-US" sz="4400" b="0" cap="none" dirty="0">
                <a:latin typeface="Source Sans Pro"/>
                <a:ea typeface="+mn-ea"/>
                <a:cs typeface="+mn-cs"/>
              </a:rPr>
              <a:t>|</a:t>
            </a:r>
            <a:r>
              <a:rPr lang="en-US" sz="44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”CDN”</a:t>
            </a:r>
            <a:endParaRPr lang="en-GB" sz="4000" b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BF6122-67DA-4938-BDBD-6B079B8D8E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27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"/>
            <a:ext cx="25908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5099752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CDN (Content Delivery Network)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dirty="0"/>
              <a:t>Rappel : </a:t>
            </a:r>
            <a:r>
              <a:rPr lang="fr-FR" sz="1400" b="1" dirty="0">
                <a:solidFill>
                  <a:schemeClr val="accent5"/>
                </a:solidFill>
                <a:latin typeface="Segoe Print" panose="02000600000000000000" pitchFamily="2" charset="0"/>
              </a:rPr>
              <a:t>rôles du frontal http </a:t>
            </a:r>
            <a:r>
              <a:rPr lang="fr-FR" sz="1400" dirty="0"/>
              <a:t>dans la </a:t>
            </a:r>
            <a:r>
              <a:rPr lang="fr-FR" sz="1400" b="1" dirty="0">
                <a:solidFill>
                  <a:schemeClr val="accent5"/>
                </a:solidFill>
                <a:latin typeface="Segoe Print" panose="02000600000000000000" pitchFamily="2" charset="0"/>
              </a:rPr>
              <a:t>version précédente </a:t>
            </a:r>
            <a:r>
              <a:rPr lang="fr-FR" sz="1400" dirty="0"/>
              <a:t>du cadre de référence :</a:t>
            </a:r>
          </a:p>
          <a:p>
            <a:pPr lvl="1"/>
            <a:r>
              <a:rPr lang="fr-FR" sz="1200" dirty="0"/>
              <a:t>Terminaison SSL : il est beaucoup plus aisé et efficace de réaliser la configuration SSL sur Apache que sur le serveur d’application</a:t>
            </a:r>
          </a:p>
          <a:p>
            <a:pPr lvl="1"/>
            <a:r>
              <a:rPr lang="fr-FR" sz="1200" dirty="0"/>
              <a:t>Protège l’application grâce au module SAFE qui ne laisse passer que les requêtes ayant été authentifiées</a:t>
            </a:r>
          </a:p>
          <a:p>
            <a:pPr lvl="1"/>
            <a:r>
              <a:rPr lang="fr-FR" sz="1200" dirty="0"/>
              <a:t>Sert les ressources statiques</a:t>
            </a:r>
          </a:p>
          <a:p>
            <a:pPr lvl="1"/>
            <a:r>
              <a:rPr lang="fr-FR" sz="1200" dirty="0"/>
              <a:t>Pour les requêtes applicatives, le frontal fait proxy vers le serveur d’application (BFF)</a:t>
            </a:r>
          </a:p>
          <a:p>
            <a:endParaRPr lang="fr-FR" sz="1400" dirty="0"/>
          </a:p>
          <a:p>
            <a:r>
              <a:rPr lang="fr-FR" sz="1400" dirty="0"/>
              <a:t>Sur ces différents rôles, </a:t>
            </a:r>
            <a:r>
              <a:rPr lang="fr-FR" sz="1400" b="1" dirty="0">
                <a:solidFill>
                  <a:schemeClr val="accent5"/>
                </a:solidFill>
                <a:latin typeface="Segoe Print" panose="02000600000000000000" pitchFamily="2" charset="0"/>
              </a:rPr>
              <a:t>plusieurs sont obsolètes </a:t>
            </a:r>
            <a:r>
              <a:rPr lang="fr-FR" sz="1400" dirty="0"/>
              <a:t>:</a:t>
            </a:r>
          </a:p>
          <a:p>
            <a:pPr lvl="1"/>
            <a:r>
              <a:rPr lang="fr-FR" sz="1200" dirty="0"/>
              <a:t>Module SAFE : suite à la mise en œuvre de SG </a:t>
            </a:r>
            <a:r>
              <a:rPr lang="fr-FR" sz="1200" dirty="0" err="1"/>
              <a:t>Signin</a:t>
            </a:r>
            <a:r>
              <a:rPr lang="fr-FR" sz="1200" dirty="0"/>
              <a:t>, les APIs REST exposées reçoivent l’identité de l’utilisateur directement. Il n’est donc plus nécessaire de mettre en place SAFE sur chaque application</a:t>
            </a:r>
          </a:p>
          <a:p>
            <a:pPr lvl="1"/>
            <a:r>
              <a:rPr lang="fr-FR" sz="1200" dirty="0"/>
              <a:t>Terminaison SSL : il a toujours été possible de configurer la terminaison SSL au niveau des back-end directement. La réaliser au niveau des frontaux http était un axe de simplification (pas de chiffrement en transport entre le frontal et le back-end sous réserve qu’ils soient </a:t>
            </a:r>
            <a:r>
              <a:rPr lang="fr-FR" sz="1200" dirty="0" err="1"/>
              <a:t>colocalisés</a:t>
            </a:r>
            <a:r>
              <a:rPr lang="fr-FR" sz="1200" dirty="0"/>
              <a:t> sur la même machine). Cependant :</a:t>
            </a:r>
          </a:p>
          <a:p>
            <a:pPr lvl="2"/>
            <a:r>
              <a:rPr lang="fr-FR" sz="1200" dirty="0"/>
              <a:t>Certains RSSI n’acceptent plus cette dérogation</a:t>
            </a:r>
          </a:p>
          <a:p>
            <a:pPr lvl="2"/>
            <a:r>
              <a:rPr lang="fr-FR" sz="1200" dirty="0"/>
              <a:t>Il n’y a pas plus de complexité à mettre en place TLS directement au niveau d’un back-end (</a:t>
            </a:r>
            <a:r>
              <a:rPr lang="fr-FR" sz="1200" dirty="0" err="1"/>
              <a:t>e.g</a:t>
            </a:r>
            <a:r>
              <a:rPr lang="fr-FR" sz="1200" dirty="0"/>
              <a:t>. </a:t>
            </a:r>
            <a:r>
              <a:rPr lang="fr-FR" sz="1200" dirty="0" err="1"/>
              <a:t>Jboss</a:t>
            </a:r>
            <a:r>
              <a:rPr lang="fr-FR" sz="1200" dirty="0"/>
              <a:t> ou </a:t>
            </a:r>
            <a:r>
              <a:rPr lang="fr-FR" sz="1200" dirty="0" err="1"/>
              <a:t>Spring</a:t>
            </a:r>
            <a:r>
              <a:rPr lang="fr-FR" sz="1200" dirty="0"/>
              <a:t> boot)</a:t>
            </a:r>
          </a:p>
          <a:p>
            <a:pPr lvl="1"/>
            <a:r>
              <a:rPr lang="fr-FR" sz="1200" dirty="0"/>
              <a:t>Proxy vers le back-end – déjà aucune utilité au frontal dans ce cas, qui est dans la chaîne de liaison sans apporter de valeur</a:t>
            </a:r>
          </a:p>
          <a:p>
            <a:pPr lvl="1"/>
            <a:endParaRPr lang="fr-FR" sz="1400" dirty="0"/>
          </a:p>
          <a:p>
            <a:r>
              <a:rPr lang="fr-FR" sz="1400" dirty="0"/>
              <a:t>Seul reste le </a:t>
            </a:r>
            <a:r>
              <a:rPr lang="fr-FR" sz="1400" b="1" dirty="0">
                <a:solidFill>
                  <a:schemeClr val="accent5"/>
                </a:solidFill>
                <a:latin typeface="Segoe Print" panose="02000600000000000000" pitchFamily="2" charset="0"/>
              </a:rPr>
              <a:t>service des ressources statiques</a:t>
            </a:r>
            <a:r>
              <a:rPr lang="fr-FR" sz="1400" dirty="0"/>
              <a:t>, qui sont C1 voire C0, donc ne nécessitent pas de sécurisation particulière (les APIs accédées par ces ressources doivent quant à elles être sécurisées).</a:t>
            </a:r>
          </a:p>
          <a:p>
            <a:pPr lvl="1"/>
            <a:r>
              <a:rPr lang="fr-FR" sz="1200" dirty="0"/>
              <a:t>Pour cela, la construction d’un </a:t>
            </a:r>
            <a:r>
              <a:rPr lang="fr-FR" sz="1200" b="1" dirty="0">
                <a:solidFill>
                  <a:srgbClr val="92D050"/>
                </a:solidFill>
                <a:latin typeface="Segoe Print" panose="02000600000000000000" pitchFamily="2" charset="0"/>
              </a:rPr>
              <a:t>Content Delivery Network </a:t>
            </a:r>
            <a:r>
              <a:rPr lang="fr-FR" sz="1200" dirty="0"/>
              <a:t>permet la mutualisation des frontaux http pour toutes les ressource statiques de tous les projets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4011842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CDN (Content Delivery Network)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 flipH="1">
            <a:off x="604218" y="1916219"/>
            <a:ext cx="10842734" cy="427673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EF8341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Zone Intranet (CITS)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7858" y="914400"/>
            <a:ext cx="802357" cy="80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ylindre 10"/>
          <p:cNvSpPr/>
          <p:nvPr/>
        </p:nvSpPr>
        <p:spPr>
          <a:xfrm rot="16200000">
            <a:off x="3644485" y="3657149"/>
            <a:ext cx="284680" cy="4135821"/>
          </a:xfrm>
          <a:prstGeom prst="can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SSOPv2</a:t>
            </a: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55719" y="1078707"/>
            <a:ext cx="444243" cy="63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ZoneTexte 46"/>
          <p:cNvSpPr txBox="1"/>
          <p:nvPr/>
        </p:nvSpPr>
        <p:spPr>
          <a:xfrm>
            <a:off x="3906512" y="1563126"/>
            <a:ext cx="492982" cy="278297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NDG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>
                <a:solidFill>
                  <a:sysClr val="windowText" lastClr="000000"/>
                </a:solidFill>
              </a:rPr>
              <a:t>PEPSY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93577" y="2479136"/>
            <a:ext cx="1053937" cy="551623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800" kern="0" dirty="0">
                <a:solidFill>
                  <a:srgbClr val="000000"/>
                </a:solidFill>
                <a:latin typeface="Arial"/>
              </a:rPr>
              <a:t>Redirection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800" kern="0" dirty="0">
                <a:solidFill>
                  <a:srgbClr val="000000"/>
                </a:solidFill>
                <a:latin typeface="Arial"/>
              </a:rPr>
              <a:t>Par version</a:t>
            </a:r>
          </a:p>
        </p:txBody>
      </p:sp>
      <p:cxnSp>
        <p:nvCxnSpPr>
          <p:cNvPr id="51" name="Connecteur en angle 151"/>
          <p:cNvCxnSpPr>
            <a:stCxn id="6" idx="2"/>
            <a:endCxn id="48" idx="0"/>
          </p:cNvCxnSpPr>
          <p:nvPr/>
        </p:nvCxnSpPr>
        <p:spPr>
          <a:xfrm rot="5400000">
            <a:off x="2223603" y="913701"/>
            <a:ext cx="762379" cy="236849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pic>
        <p:nvPicPr>
          <p:cNvPr id="57" name="Imag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14" y="5648548"/>
            <a:ext cx="746706" cy="165935"/>
          </a:xfrm>
          <a:prstGeom prst="rect">
            <a:avLst/>
          </a:prstGeom>
        </p:spPr>
      </p:pic>
      <p:cxnSp>
        <p:nvCxnSpPr>
          <p:cNvPr id="58" name="Connecteur en angle 114"/>
          <p:cNvCxnSpPr>
            <a:stCxn id="6" idx="2"/>
            <a:endCxn id="121" idx="0"/>
          </p:cNvCxnSpPr>
          <p:nvPr/>
        </p:nvCxnSpPr>
        <p:spPr>
          <a:xfrm rot="16200000" flipH="1">
            <a:off x="5383470" y="122323"/>
            <a:ext cx="674603" cy="3863469"/>
          </a:xfrm>
          <a:prstGeom prst="bentConnector3">
            <a:avLst>
              <a:gd name="adj1" fmla="val 56777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pic>
        <p:nvPicPr>
          <p:cNvPr id="60" name="Imag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56" y="2546268"/>
            <a:ext cx="746706" cy="165935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400" y="1154281"/>
            <a:ext cx="746706" cy="165935"/>
          </a:xfrm>
          <a:prstGeom prst="rect">
            <a:avLst/>
          </a:prstGeom>
        </p:spPr>
      </p:pic>
      <p:pic>
        <p:nvPicPr>
          <p:cNvPr id="64" name="Picture 4" descr="Résultat de recherche d'images pour &quot;html css js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309" y="936462"/>
            <a:ext cx="332323" cy="18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/>
          <p:cNvSpPr txBox="1"/>
          <p:nvPr/>
        </p:nvSpPr>
        <p:spPr>
          <a:xfrm>
            <a:off x="2880291" y="922251"/>
            <a:ext cx="383068" cy="205712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r>
              <a:rPr lang="fr-FR" sz="1100" dirty="0"/>
              <a:t>SPA</a:t>
            </a:r>
          </a:p>
        </p:txBody>
      </p:sp>
      <p:cxnSp>
        <p:nvCxnSpPr>
          <p:cNvPr id="71" name="Connecteur : en angle 70"/>
          <p:cNvCxnSpPr>
            <a:stCxn id="6" idx="2"/>
            <a:endCxn id="11" idx="4"/>
          </p:cNvCxnSpPr>
          <p:nvPr/>
        </p:nvCxnSpPr>
        <p:spPr>
          <a:xfrm rot="5400000">
            <a:off x="1854951" y="3648633"/>
            <a:ext cx="3865963" cy="22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3544909" y="2009250"/>
            <a:ext cx="497834" cy="1735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462114" y="2712203"/>
            <a:ext cx="3048000" cy="24873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fr-FR" sz="1200" dirty="0"/>
              <a:t>Marcoussis (actif)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45520" y="3108787"/>
            <a:ext cx="2746424" cy="542887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/>
            <a:endParaRPr lang="fr-FR" sz="8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5900502" y="2819400"/>
            <a:ext cx="108000" cy="108000"/>
          </a:xfrm>
          <a:prstGeom prst="ellips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VIP L4</a:t>
            </a:r>
            <a:r>
              <a:rPr kumimoji="0" lang="fr-FR" sz="7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 / pcdnp01</a:t>
            </a:r>
            <a:r>
              <a:rPr lang="fr-FR" sz="700" kern="0" dirty="0">
                <a:solidFill>
                  <a:srgbClr val="000000"/>
                </a:solidFill>
                <a:cs typeface="Arial" charset="0"/>
              </a:rPr>
              <a:t>.</a:t>
            </a:r>
            <a:r>
              <a:rPr lang="fr-FR" sz="700" kern="0" dirty="0" err="1">
                <a:solidFill>
                  <a:srgbClr val="000000"/>
                </a:solidFill>
                <a:cs typeface="Arial" charset="0"/>
              </a:rPr>
              <a:t>safe.socgen</a:t>
            </a: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cxnSp>
        <p:nvCxnSpPr>
          <p:cNvPr id="99" name="Connecteur droit 98"/>
          <p:cNvCxnSpPr>
            <a:cxnSpLocks/>
            <a:stCxn id="98" idx="4"/>
            <a:endCxn id="22" idx="0"/>
          </p:cNvCxnSpPr>
          <p:nvPr/>
        </p:nvCxnSpPr>
        <p:spPr bwMode="auto">
          <a:xfrm>
            <a:off x="5954502" y="2927400"/>
            <a:ext cx="64230" cy="181387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435CBF0-164F-41C5-B350-3B52D5771C22}"/>
              </a:ext>
            </a:extLst>
          </p:cNvPr>
          <p:cNvSpPr/>
          <p:nvPr/>
        </p:nvSpPr>
        <p:spPr>
          <a:xfrm>
            <a:off x="4569320" y="3825866"/>
            <a:ext cx="2822624" cy="993188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r>
              <a:rPr lang="fr-FR" sz="800" kern="0" dirty="0">
                <a:solidFill>
                  <a:srgbClr val="000000"/>
                </a:solidFill>
                <a:latin typeface="Arial"/>
              </a:rPr>
              <a:t>        </a:t>
            </a:r>
          </a:p>
          <a:p>
            <a:endParaRPr lang="fr-FR" sz="800" kern="0" dirty="0">
              <a:solidFill>
                <a:srgbClr val="000000"/>
              </a:solidFill>
              <a:latin typeface="Arial"/>
            </a:endParaRPr>
          </a:p>
          <a:p>
            <a:endParaRPr lang="fr-FR" sz="800" kern="0" dirty="0">
              <a:solidFill>
                <a:srgbClr val="000000"/>
              </a:solidFill>
              <a:latin typeface="Arial"/>
            </a:endParaRPr>
          </a:p>
          <a:p>
            <a:endParaRPr lang="fr-FR" sz="800" kern="0" dirty="0">
              <a:solidFill>
                <a:srgbClr val="000000"/>
              </a:solidFill>
              <a:latin typeface="Arial"/>
            </a:endParaRPr>
          </a:p>
          <a:p>
            <a:r>
              <a:rPr lang="fr-FR" sz="800" kern="0" dirty="0">
                <a:solidFill>
                  <a:srgbClr val="000000"/>
                </a:solidFill>
                <a:latin typeface="Arial"/>
              </a:rPr>
              <a:t>        S3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69320" y="3019101"/>
            <a:ext cx="2699874" cy="53411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36000"/>
            <a:endParaRPr lang="fr-FR" sz="800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9" b="21054"/>
          <a:stretch/>
        </p:blipFill>
        <p:spPr bwMode="auto">
          <a:xfrm>
            <a:off x="4603850" y="3057595"/>
            <a:ext cx="405178" cy="21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5380850" y="3878580"/>
            <a:ext cx="677182" cy="421425"/>
          </a:xfrm>
          <a:prstGeom prst="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dirty="0"/>
              <a:t>Ressources</a:t>
            </a:r>
          </a:p>
          <a:p>
            <a:pPr algn="ctr"/>
            <a:r>
              <a:rPr lang="fr-FR" sz="900" dirty="0"/>
              <a:t>App1 (V1)</a:t>
            </a:r>
          </a:p>
          <a:p>
            <a:pPr algn="ctr"/>
            <a:r>
              <a:rPr lang="fr-FR" sz="900" dirty="0"/>
              <a:t>/App1-v1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303868" y="3878580"/>
            <a:ext cx="677182" cy="421425"/>
          </a:xfrm>
          <a:prstGeom prst="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dirty="0"/>
              <a:t>Ressources</a:t>
            </a:r>
          </a:p>
          <a:p>
            <a:pPr algn="ctr"/>
            <a:r>
              <a:rPr lang="fr-FR" sz="900" dirty="0"/>
              <a:t>App1 (V2)</a:t>
            </a:r>
          </a:p>
          <a:p>
            <a:pPr algn="ctr"/>
            <a:r>
              <a:rPr lang="fr-FR" sz="900" dirty="0"/>
              <a:t>/App1-v2</a:t>
            </a:r>
          </a:p>
        </p:txBody>
      </p:sp>
      <p:cxnSp>
        <p:nvCxnSpPr>
          <p:cNvPr id="100" name="Connecteur droit 99"/>
          <p:cNvCxnSpPr>
            <a:cxnSpLocks/>
            <a:stCxn id="98" idx="4"/>
            <a:endCxn id="68" idx="0"/>
          </p:cNvCxnSpPr>
          <p:nvPr/>
        </p:nvCxnSpPr>
        <p:spPr bwMode="auto">
          <a:xfrm>
            <a:off x="5954502" y="2927400"/>
            <a:ext cx="1082" cy="321673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/>
          <p:cNvSpPr/>
          <p:nvPr/>
        </p:nvSpPr>
        <p:spPr>
          <a:xfrm>
            <a:off x="1409405" y="1981200"/>
            <a:ext cx="17344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fr-FR" sz="600" dirty="0"/>
              <a:t>https://prbvp.safe.socgen/rbv/redirect?target=App1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1622393" y="2115562"/>
            <a:ext cx="189955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fr-FR" sz="600" dirty="0"/>
              <a:t>302 &gt; https://pcdnp.pgeoloc.socgen/App1/v2/index.html</a:t>
            </a:r>
          </a:p>
        </p:txBody>
      </p:sp>
      <p:cxnSp>
        <p:nvCxnSpPr>
          <p:cNvPr id="114" name="Connecteur droit avec flèche 113"/>
          <p:cNvCxnSpPr/>
          <p:nvPr/>
        </p:nvCxnSpPr>
        <p:spPr>
          <a:xfrm flipV="1">
            <a:off x="1477613" y="2159000"/>
            <a:ext cx="125730" cy="1270"/>
          </a:xfrm>
          <a:prstGeom prst="straightConnector1">
            <a:avLst/>
          </a:prstGeom>
          <a:ln w="9525">
            <a:solidFill>
              <a:schemeClr val="accent1"/>
            </a:solidFill>
            <a:prstDash val="sysDot"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5380850" y="4349327"/>
            <a:ext cx="677182" cy="42142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dirty="0"/>
              <a:t>Ressources</a:t>
            </a:r>
          </a:p>
          <a:p>
            <a:pPr algn="ctr"/>
            <a:r>
              <a:rPr lang="fr-FR" sz="900" dirty="0"/>
              <a:t>App2 (V1)</a:t>
            </a:r>
          </a:p>
          <a:p>
            <a:pPr algn="ctr"/>
            <a:r>
              <a:rPr lang="fr-FR" sz="900" dirty="0"/>
              <a:t>/App2-v1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303868" y="4349327"/>
            <a:ext cx="677182" cy="42142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dirty="0"/>
              <a:t>Ressources</a:t>
            </a:r>
          </a:p>
          <a:p>
            <a:pPr algn="ctr"/>
            <a:r>
              <a:rPr lang="fr-FR" sz="900" dirty="0"/>
              <a:t>App2 (V2)</a:t>
            </a:r>
          </a:p>
          <a:p>
            <a:pPr algn="ctr"/>
            <a:r>
              <a:rPr lang="fr-FR" sz="900" dirty="0"/>
              <a:t>/App2-v2</a:t>
            </a:r>
          </a:p>
        </p:txBody>
      </p:sp>
      <p:sp>
        <p:nvSpPr>
          <p:cNvPr id="121" name="Ellipse 120"/>
          <p:cNvSpPr/>
          <p:nvPr/>
        </p:nvSpPr>
        <p:spPr bwMode="auto">
          <a:xfrm>
            <a:off x="7598506" y="2391360"/>
            <a:ext cx="108000" cy="108000"/>
          </a:xfrm>
          <a:prstGeom prst="ellips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GSLB L4 A/A - </a:t>
            </a:r>
            <a:r>
              <a:rPr kumimoji="0" lang="fr-FR" sz="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pcdnp.pgeoloc.socgen</a:t>
            </a: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700" kern="0" dirty="0">
              <a:solidFill>
                <a:srgbClr val="000000"/>
              </a:solidFill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780206" y="2712203"/>
            <a:ext cx="3048000" cy="248738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fr-FR" sz="1200" dirty="0"/>
              <a:t>Seclin (actif)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7963612" y="3108788"/>
            <a:ext cx="2746424" cy="552862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/>
            <a:endParaRPr lang="fr-FR" sz="8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Ellipse 124"/>
          <p:cNvSpPr/>
          <p:nvPr/>
        </p:nvSpPr>
        <p:spPr bwMode="auto">
          <a:xfrm>
            <a:off x="9218594" y="2819400"/>
            <a:ext cx="108000" cy="108000"/>
          </a:xfrm>
          <a:prstGeom prst="ellips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VIP</a:t>
            </a:r>
            <a:r>
              <a:rPr kumimoji="0" lang="fr-FR" sz="7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 L4 / pcdnp02</a:t>
            </a:r>
            <a:r>
              <a:rPr lang="fr-FR" sz="700" kern="0" dirty="0">
                <a:solidFill>
                  <a:srgbClr val="000000"/>
                </a:solidFill>
                <a:cs typeface="Arial" charset="0"/>
              </a:rPr>
              <a:t>.</a:t>
            </a:r>
            <a:r>
              <a:rPr lang="fr-FR" sz="700" kern="0" dirty="0" err="1">
                <a:solidFill>
                  <a:srgbClr val="000000"/>
                </a:solidFill>
                <a:cs typeface="Arial" charset="0"/>
              </a:rPr>
              <a:t>safe.socgen</a:t>
            </a: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cxnSp>
        <p:nvCxnSpPr>
          <p:cNvPr id="126" name="Connecteur droit 125"/>
          <p:cNvCxnSpPr>
            <a:cxnSpLocks/>
            <a:stCxn id="125" idx="4"/>
            <a:endCxn id="124" idx="0"/>
          </p:cNvCxnSpPr>
          <p:nvPr/>
        </p:nvCxnSpPr>
        <p:spPr bwMode="auto">
          <a:xfrm>
            <a:off x="9272594" y="2927400"/>
            <a:ext cx="64230" cy="181388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Rectangle 127"/>
          <p:cNvSpPr/>
          <p:nvPr/>
        </p:nvSpPr>
        <p:spPr>
          <a:xfrm>
            <a:off x="7887412" y="3019101"/>
            <a:ext cx="2699874" cy="54392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36000"/>
            <a:endParaRPr lang="fr-FR" sz="800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9" b="21054"/>
          <a:stretch/>
        </p:blipFill>
        <p:spPr bwMode="auto">
          <a:xfrm>
            <a:off x="7921942" y="3057595"/>
            <a:ext cx="405178" cy="21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Connecteur droit 133"/>
          <p:cNvCxnSpPr>
            <a:stCxn id="121" idx="2"/>
            <a:endCxn id="98" idx="0"/>
          </p:cNvCxnSpPr>
          <p:nvPr/>
        </p:nvCxnSpPr>
        <p:spPr bwMode="auto">
          <a:xfrm flipH="1">
            <a:off x="5954502" y="2445360"/>
            <a:ext cx="1644004" cy="374040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Connecteur droit 137"/>
          <p:cNvCxnSpPr>
            <a:stCxn id="121" idx="6"/>
            <a:endCxn id="125" idx="0"/>
          </p:cNvCxnSpPr>
          <p:nvPr/>
        </p:nvCxnSpPr>
        <p:spPr bwMode="auto">
          <a:xfrm>
            <a:off x="7706506" y="2445360"/>
            <a:ext cx="1566088" cy="374040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Bulle narrative : rectangle à coins arrondis 142"/>
          <p:cNvSpPr/>
          <p:nvPr/>
        </p:nvSpPr>
        <p:spPr>
          <a:xfrm>
            <a:off x="754730" y="3679923"/>
            <a:ext cx="2870951" cy="830385"/>
          </a:xfrm>
          <a:prstGeom prst="wedgeRoundRectCallout">
            <a:avLst>
              <a:gd name="adj1" fmla="val 82079"/>
              <a:gd name="adj2" fmla="val -35406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Infrastructure instanciée et mutualisée pour tous les projets / toutes enseignes.</a:t>
            </a:r>
          </a:p>
        </p:txBody>
      </p:sp>
      <p:sp>
        <p:nvSpPr>
          <p:cNvPr id="144" name="Bulle narrative : rectangle à coins arrondis 143"/>
          <p:cNvSpPr/>
          <p:nvPr/>
        </p:nvSpPr>
        <p:spPr>
          <a:xfrm>
            <a:off x="8534400" y="1277647"/>
            <a:ext cx="3070233" cy="905119"/>
          </a:xfrm>
          <a:prstGeom prst="wedgeRoundRectCallout">
            <a:avLst>
              <a:gd name="adj1" fmla="val 2696"/>
              <a:gd name="adj2" fmla="val 16905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Nouveau composant PAAP : déploiement de l’artefacts (1 répertoire zippé contenant les ressources statiques avec un index.html à la racine) sur les différents nœuds du CDN</a:t>
            </a:r>
          </a:p>
        </p:txBody>
      </p:sp>
      <p:sp>
        <p:nvSpPr>
          <p:cNvPr id="49" name="Bulle narrative : rectangle à coins arrondis 48">
            <a:extLst>
              <a:ext uri="{FF2B5EF4-FFF2-40B4-BE49-F238E27FC236}">
                <a16:creationId xmlns:a16="http://schemas.microsoft.com/office/drawing/2014/main" id="{CE40554D-25C4-4DCE-B901-8B9E9734D397}"/>
              </a:ext>
            </a:extLst>
          </p:cNvPr>
          <p:cNvSpPr/>
          <p:nvPr/>
        </p:nvSpPr>
        <p:spPr>
          <a:xfrm>
            <a:off x="6791397" y="5596174"/>
            <a:ext cx="2870951" cy="830385"/>
          </a:xfrm>
          <a:prstGeom prst="wedgeRoundRectCallout">
            <a:avLst>
              <a:gd name="adj1" fmla="val -81949"/>
              <a:gd name="adj2" fmla="val -35406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Activer CORS sur les </a:t>
            </a:r>
            <a:r>
              <a:rPr lang="fr-FR" sz="1200" dirty="0" err="1"/>
              <a:t>back-ends</a:t>
            </a:r>
            <a:endParaRPr lang="fr-FR" sz="1200" dirty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Au travers de SG </a:t>
            </a:r>
            <a:r>
              <a:rPr lang="fr-FR" sz="1200" dirty="0" err="1"/>
              <a:t>Signin</a:t>
            </a:r>
            <a:r>
              <a:rPr lang="fr-FR" sz="1200" dirty="0"/>
              <a:t> ou de SSOPv2</a:t>
            </a:r>
          </a:p>
        </p:txBody>
      </p:sp>
      <p:pic>
        <p:nvPicPr>
          <p:cNvPr id="4098" name="Picture 2" descr="Résultat de recherche d'images pour &quot;bucket S3&quot;">
            <a:extLst>
              <a:ext uri="{FF2B5EF4-FFF2-40B4-BE49-F238E27FC236}">
                <a16:creationId xmlns:a16="http://schemas.microsoft.com/office/drawing/2014/main" id="{FA4A11FE-3378-42FD-8A7D-DF71F50AB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472" y="4000253"/>
            <a:ext cx="506977" cy="50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3EF61D0-9A14-431E-A6EC-F599814218B7}"/>
              </a:ext>
            </a:extLst>
          </p:cNvPr>
          <p:cNvSpPr/>
          <p:nvPr/>
        </p:nvSpPr>
        <p:spPr>
          <a:xfrm>
            <a:off x="7887412" y="3818792"/>
            <a:ext cx="2822624" cy="993188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r>
              <a:rPr lang="fr-FR" sz="800" kern="0" dirty="0">
                <a:solidFill>
                  <a:srgbClr val="000000"/>
                </a:solidFill>
                <a:latin typeface="Arial"/>
              </a:rPr>
              <a:t>        </a:t>
            </a:r>
          </a:p>
          <a:p>
            <a:endParaRPr lang="fr-FR" sz="800" kern="0" dirty="0">
              <a:solidFill>
                <a:srgbClr val="000000"/>
              </a:solidFill>
              <a:latin typeface="Arial"/>
            </a:endParaRPr>
          </a:p>
          <a:p>
            <a:endParaRPr lang="fr-FR" sz="800" kern="0" dirty="0">
              <a:solidFill>
                <a:srgbClr val="000000"/>
              </a:solidFill>
              <a:latin typeface="Arial"/>
            </a:endParaRPr>
          </a:p>
          <a:p>
            <a:endParaRPr lang="fr-FR" sz="800" kern="0" dirty="0">
              <a:solidFill>
                <a:srgbClr val="000000"/>
              </a:solidFill>
              <a:latin typeface="Arial"/>
            </a:endParaRPr>
          </a:p>
          <a:p>
            <a:r>
              <a:rPr lang="fr-FR" sz="800" kern="0" dirty="0">
                <a:solidFill>
                  <a:srgbClr val="000000"/>
                </a:solidFill>
                <a:latin typeface="Arial"/>
              </a:rPr>
              <a:t>        S3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0D44A0-33AE-4BDB-B413-D0686D0AB02C}"/>
              </a:ext>
            </a:extLst>
          </p:cNvPr>
          <p:cNvSpPr/>
          <p:nvPr/>
        </p:nvSpPr>
        <p:spPr>
          <a:xfrm>
            <a:off x="8691817" y="3871506"/>
            <a:ext cx="677182" cy="421425"/>
          </a:xfrm>
          <a:prstGeom prst="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dirty="0"/>
              <a:t>Ressources</a:t>
            </a:r>
          </a:p>
          <a:p>
            <a:pPr algn="ctr"/>
            <a:r>
              <a:rPr lang="fr-FR" sz="900" dirty="0"/>
              <a:t>App1 (V1)</a:t>
            </a:r>
          </a:p>
          <a:p>
            <a:pPr algn="ctr"/>
            <a:r>
              <a:rPr lang="fr-FR" sz="900" dirty="0"/>
              <a:t>/App1-v1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9241D9-832A-4834-B092-0CEB860AE4DD}"/>
              </a:ext>
            </a:extLst>
          </p:cNvPr>
          <p:cNvSpPr/>
          <p:nvPr/>
        </p:nvSpPr>
        <p:spPr>
          <a:xfrm>
            <a:off x="9614835" y="3871506"/>
            <a:ext cx="677182" cy="421425"/>
          </a:xfrm>
          <a:prstGeom prst="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dirty="0"/>
              <a:t>Ressources</a:t>
            </a:r>
          </a:p>
          <a:p>
            <a:pPr algn="ctr"/>
            <a:r>
              <a:rPr lang="fr-FR" sz="900" dirty="0"/>
              <a:t>App1 (V2)</a:t>
            </a:r>
          </a:p>
          <a:p>
            <a:pPr algn="ctr"/>
            <a:r>
              <a:rPr lang="fr-FR" sz="900" dirty="0"/>
              <a:t>/App1-v2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39F41BA-8538-42AE-A074-A50DB16069FD}"/>
              </a:ext>
            </a:extLst>
          </p:cNvPr>
          <p:cNvSpPr/>
          <p:nvPr/>
        </p:nvSpPr>
        <p:spPr>
          <a:xfrm>
            <a:off x="8691817" y="4342253"/>
            <a:ext cx="677182" cy="42142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dirty="0"/>
              <a:t>Ressources</a:t>
            </a:r>
          </a:p>
          <a:p>
            <a:pPr algn="ctr"/>
            <a:r>
              <a:rPr lang="fr-FR" sz="900" dirty="0"/>
              <a:t>App2 (V1)</a:t>
            </a:r>
          </a:p>
          <a:p>
            <a:pPr algn="ctr"/>
            <a:r>
              <a:rPr lang="fr-FR" sz="900" dirty="0"/>
              <a:t>/App2-v1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33FE14-E5AF-4962-9304-9A2FDCF7D76C}"/>
              </a:ext>
            </a:extLst>
          </p:cNvPr>
          <p:cNvSpPr/>
          <p:nvPr/>
        </p:nvSpPr>
        <p:spPr>
          <a:xfrm>
            <a:off x="9614835" y="4342253"/>
            <a:ext cx="677182" cy="42142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dirty="0"/>
              <a:t>Ressources</a:t>
            </a:r>
          </a:p>
          <a:p>
            <a:pPr algn="ctr"/>
            <a:r>
              <a:rPr lang="fr-FR" sz="900" dirty="0"/>
              <a:t>App2 (V2)</a:t>
            </a:r>
          </a:p>
          <a:p>
            <a:pPr algn="ctr"/>
            <a:r>
              <a:rPr lang="fr-FR" sz="900" dirty="0"/>
              <a:t>/App2-v2</a:t>
            </a:r>
          </a:p>
        </p:txBody>
      </p:sp>
      <p:pic>
        <p:nvPicPr>
          <p:cNvPr id="67" name="Picture 2" descr="Résultat de recherche d'images pour &quot;bucket S3&quot;">
            <a:extLst>
              <a:ext uri="{FF2B5EF4-FFF2-40B4-BE49-F238E27FC236}">
                <a16:creationId xmlns:a16="http://schemas.microsoft.com/office/drawing/2014/main" id="{6562EB0E-44F9-431F-B60A-E15B7BB13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39" y="3993179"/>
            <a:ext cx="506977" cy="50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>
            <a:extLst>
              <a:ext uri="{FF2B5EF4-FFF2-40B4-BE49-F238E27FC236}">
                <a16:creationId xmlns:a16="http://schemas.microsoft.com/office/drawing/2014/main" id="{80E4EBC3-24F2-45CB-AD1A-C45C3EE388EA}"/>
              </a:ext>
            </a:extLst>
          </p:cNvPr>
          <p:cNvSpPr/>
          <p:nvPr/>
        </p:nvSpPr>
        <p:spPr bwMode="auto">
          <a:xfrm>
            <a:off x="5901584" y="3249073"/>
            <a:ext cx="108000" cy="108000"/>
          </a:xfrm>
          <a:prstGeom prst="ellips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VH / RR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67E9DB55-BCE0-4453-BF16-47C6FDB09367}"/>
              </a:ext>
            </a:extLst>
          </p:cNvPr>
          <p:cNvCxnSpPr>
            <a:cxnSpLocks/>
            <a:stCxn id="68" idx="4"/>
            <a:endCxn id="109" idx="0"/>
          </p:cNvCxnSpPr>
          <p:nvPr/>
        </p:nvCxnSpPr>
        <p:spPr bwMode="auto">
          <a:xfrm flipH="1">
            <a:off x="5719441" y="3357073"/>
            <a:ext cx="236143" cy="521507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899E3BDA-E1B4-407B-ABE9-EC3660F04D72}"/>
              </a:ext>
            </a:extLst>
          </p:cNvPr>
          <p:cNvCxnSpPr>
            <a:cxnSpLocks/>
            <a:stCxn id="68" idx="4"/>
            <a:endCxn id="110" idx="0"/>
          </p:cNvCxnSpPr>
          <p:nvPr/>
        </p:nvCxnSpPr>
        <p:spPr bwMode="auto">
          <a:xfrm>
            <a:off x="5955584" y="3357073"/>
            <a:ext cx="686875" cy="521507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Ellipse 72">
            <a:extLst>
              <a:ext uri="{FF2B5EF4-FFF2-40B4-BE49-F238E27FC236}">
                <a16:creationId xmlns:a16="http://schemas.microsoft.com/office/drawing/2014/main" id="{CAF132A3-972B-48FF-961D-0DBECE063939}"/>
              </a:ext>
            </a:extLst>
          </p:cNvPr>
          <p:cNvSpPr/>
          <p:nvPr/>
        </p:nvSpPr>
        <p:spPr bwMode="auto">
          <a:xfrm>
            <a:off x="9218594" y="3227908"/>
            <a:ext cx="108000" cy="108000"/>
          </a:xfrm>
          <a:prstGeom prst="ellips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VH / RR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8F82D1CA-4A57-4926-B6F7-91D5C159A86A}"/>
              </a:ext>
            </a:extLst>
          </p:cNvPr>
          <p:cNvCxnSpPr>
            <a:cxnSpLocks/>
            <a:stCxn id="73" idx="4"/>
            <a:endCxn id="59" idx="0"/>
          </p:cNvCxnSpPr>
          <p:nvPr/>
        </p:nvCxnSpPr>
        <p:spPr bwMode="auto">
          <a:xfrm flipH="1">
            <a:off x="9030408" y="3335908"/>
            <a:ext cx="242186" cy="535598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D02261EE-60F8-4277-A7F4-3557BBBA6273}"/>
              </a:ext>
            </a:extLst>
          </p:cNvPr>
          <p:cNvCxnSpPr>
            <a:cxnSpLocks/>
            <a:stCxn id="73" idx="4"/>
            <a:endCxn id="61" idx="0"/>
          </p:cNvCxnSpPr>
          <p:nvPr/>
        </p:nvCxnSpPr>
        <p:spPr bwMode="auto">
          <a:xfrm>
            <a:off x="9272594" y="3335908"/>
            <a:ext cx="680832" cy="535598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Connecteur droit 126"/>
          <p:cNvCxnSpPr>
            <a:cxnSpLocks/>
            <a:stCxn id="125" idx="4"/>
            <a:endCxn id="73" idx="0"/>
          </p:cNvCxnSpPr>
          <p:nvPr/>
        </p:nvCxnSpPr>
        <p:spPr bwMode="auto">
          <a:xfrm>
            <a:off x="9272594" y="2927400"/>
            <a:ext cx="0" cy="300508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52970420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4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143250"/>
            <a:ext cx="11963400" cy="571500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0" cap="none" dirty="0">
                <a:solidFill>
                  <a:schemeClr val="bg1"/>
                </a:solidFill>
                <a:latin typeface="Source Sans Pro"/>
              </a:rPr>
              <a:t>2017 Fall Update</a:t>
            </a:r>
            <a:r>
              <a:rPr lang="en-US" sz="4400" b="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</a:t>
            </a:r>
            <a:r>
              <a:rPr lang="en-US" sz="4400" b="0" cap="none" dirty="0">
                <a:latin typeface="Source Sans Pro"/>
                <a:ea typeface="+mn-ea"/>
                <a:cs typeface="+mn-cs"/>
              </a:rPr>
              <a:t>|</a:t>
            </a:r>
            <a:r>
              <a:rPr lang="en-US" sz="44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”SSOPv2 - APIM”</a:t>
            </a:r>
            <a:endParaRPr lang="en-GB" sz="4000" b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119E12-544C-4C5C-8381-A80F318D03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27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"/>
            <a:ext cx="25908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7282795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"/>
          <p:cNvSpPr txBox="1">
            <a:spLocks noChangeArrowheads="1"/>
          </p:cNvSpPr>
          <p:nvPr/>
        </p:nvSpPr>
        <p:spPr bwMode="auto">
          <a:xfrm>
            <a:off x="1383135" y="765181"/>
            <a:ext cx="9126665" cy="287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57" tIns="45681" rIns="91357" bIns="45681"/>
          <a:lstStyle/>
          <a:p>
            <a:pPr marL="180812" indent="-180812" algn="ctr" fontAlgn="base">
              <a:spcBef>
                <a:spcPts val="500"/>
              </a:spcBef>
              <a:spcAft>
                <a:spcPts val="500"/>
              </a:spcAft>
              <a:buClr>
                <a:srgbClr val="EEECE1"/>
              </a:buClr>
            </a:pPr>
            <a:endParaRPr lang="fr-FR" sz="1200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29" name="ZoneTexte 128"/>
          <p:cNvSpPr txBox="1"/>
          <p:nvPr/>
        </p:nvSpPr>
        <p:spPr>
          <a:xfrm>
            <a:off x="332508" y="764704"/>
            <a:ext cx="921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 fontAlgn="base">
              <a:spcBef>
                <a:spcPct val="0"/>
              </a:spcBef>
              <a:spcAft>
                <a:spcPct val="0"/>
              </a:spcAft>
              <a:defRPr sz="2000" b="1" i="1">
                <a:solidFill>
                  <a:srgbClr val="4BACC6"/>
                </a:solidFill>
                <a:latin typeface="Cambria" pitchFamily="18" charset="0"/>
                <a:cs typeface="Arial" charset="0"/>
              </a:defRPr>
            </a:lvl1pPr>
          </a:lstStyle>
          <a:p>
            <a:r>
              <a:rPr lang="fr-FR" dirty="0"/>
              <a:t>API Management</a:t>
            </a:r>
          </a:p>
        </p:txBody>
      </p:sp>
      <p:sp>
        <p:nvSpPr>
          <p:cNvPr id="218" name="Rectangle à coins arrondis 97"/>
          <p:cNvSpPr/>
          <p:nvPr/>
        </p:nvSpPr>
        <p:spPr bwMode="auto">
          <a:xfrm>
            <a:off x="7113209" y="1936950"/>
            <a:ext cx="1560173" cy="720080"/>
          </a:xfrm>
          <a:prstGeom prst="roundRect">
            <a:avLst/>
          </a:prstGeom>
          <a:solidFill>
            <a:srgbClr val="C40021">
              <a:lumMod val="20000"/>
              <a:lumOff val="8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</a:t>
            </a:r>
          </a:p>
        </p:txBody>
      </p:sp>
      <p:cxnSp>
        <p:nvCxnSpPr>
          <p:cNvPr id="219" name="Connecteur droit 218"/>
          <p:cNvCxnSpPr/>
          <p:nvPr/>
        </p:nvCxnSpPr>
        <p:spPr bwMode="auto">
          <a:xfrm>
            <a:off x="6930693" y="1120051"/>
            <a:ext cx="8185" cy="4933487"/>
          </a:xfrm>
          <a:prstGeom prst="line">
            <a:avLst/>
          </a:prstGeom>
          <a:solidFill>
            <a:srgbClr val="6E6E87"/>
          </a:solidFill>
          <a:ln w="57150" cap="flat" cmpd="sng" algn="ctr">
            <a:solidFill>
              <a:srgbClr val="6E6E87">
                <a:lumMod val="75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Rectangle à coins arrondis 99"/>
          <p:cNvSpPr/>
          <p:nvPr/>
        </p:nvSpPr>
        <p:spPr bwMode="auto">
          <a:xfrm>
            <a:off x="1830598" y="2359373"/>
            <a:ext cx="1560173" cy="720080"/>
          </a:xfrm>
          <a:prstGeom prst="roundRect">
            <a:avLst/>
          </a:prstGeom>
          <a:solidFill>
            <a:srgbClr val="C4002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Developer Portal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(Catalogue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d’API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</p:txBody>
      </p:sp>
      <p:sp>
        <p:nvSpPr>
          <p:cNvPr id="221" name="Rectangle à coins arrondis 100"/>
          <p:cNvSpPr/>
          <p:nvPr/>
        </p:nvSpPr>
        <p:spPr bwMode="auto">
          <a:xfrm>
            <a:off x="7277927" y="2075193"/>
            <a:ext cx="1560173" cy="720080"/>
          </a:xfrm>
          <a:prstGeom prst="roundRect">
            <a:avLst/>
          </a:prstGeom>
          <a:solidFill>
            <a:srgbClr val="C40021">
              <a:lumMod val="40000"/>
              <a:lumOff val="6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94656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873587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352518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31450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Gateway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Datapower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</p:txBody>
      </p:sp>
      <p:sp>
        <p:nvSpPr>
          <p:cNvPr id="222" name="Rectangle à coins arrondis 101"/>
          <p:cNvSpPr/>
          <p:nvPr/>
        </p:nvSpPr>
        <p:spPr bwMode="auto">
          <a:xfrm>
            <a:off x="4870498" y="1852329"/>
            <a:ext cx="1560173" cy="372653"/>
          </a:xfrm>
          <a:prstGeom prst="roundRect">
            <a:avLst/>
          </a:prstGeom>
          <a:solidFill>
            <a:srgbClr val="C4002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Analytics</a:t>
            </a:r>
          </a:p>
        </p:txBody>
      </p:sp>
      <p:sp>
        <p:nvSpPr>
          <p:cNvPr id="223" name="Rectangle à coins arrondis 102"/>
          <p:cNvSpPr/>
          <p:nvPr/>
        </p:nvSpPr>
        <p:spPr bwMode="auto">
          <a:xfrm>
            <a:off x="4870498" y="2359373"/>
            <a:ext cx="1560173" cy="720080"/>
          </a:xfrm>
          <a:prstGeom prst="roundRect">
            <a:avLst/>
          </a:prstGeom>
          <a:solidFill>
            <a:srgbClr val="C4002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 Server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(API Management)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8224063" y="4004004"/>
            <a:ext cx="184730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5" name="Légende sans bordure 2 104"/>
          <p:cNvSpPr/>
          <p:nvPr/>
        </p:nvSpPr>
        <p:spPr bwMode="auto">
          <a:xfrm>
            <a:off x="1146170" y="4326740"/>
            <a:ext cx="2772000" cy="1664297"/>
          </a:xfrm>
          <a:prstGeom prst="callout2">
            <a:avLst>
              <a:gd name="adj1" fmla="val -1660"/>
              <a:gd name="adj2" fmla="val 7978"/>
              <a:gd name="adj3" fmla="val -24289"/>
              <a:gd name="adj4" fmla="val 8215"/>
              <a:gd name="adj5" fmla="val -84225"/>
              <a:gd name="adj6" fmla="val 27000"/>
            </a:avLst>
          </a:prstGeom>
          <a:solidFill>
            <a:srgbClr val="6E6E87">
              <a:lumMod val="40000"/>
              <a:lumOff val="6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656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87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518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450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API </a:t>
            </a: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Discovery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</a:t>
            </a:r>
          </a:p>
          <a:p>
            <a:pPr marL="4234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Catalogue, </a:t>
            </a:r>
          </a:p>
          <a:p>
            <a:pPr marL="4234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Recherche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Tests des APIs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Souscription d’usage (Client ID/App Key)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Monitoring de l’usage, </a:t>
            </a: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alerting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(vision client)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Community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Management (Forum, etc.)</a:t>
            </a:r>
          </a:p>
        </p:txBody>
      </p:sp>
      <p:sp>
        <p:nvSpPr>
          <p:cNvPr id="226" name="Légende sans bordure 2 105"/>
          <p:cNvSpPr/>
          <p:nvPr/>
        </p:nvSpPr>
        <p:spPr bwMode="auto">
          <a:xfrm>
            <a:off x="7022833" y="4335161"/>
            <a:ext cx="3174355" cy="1664297"/>
          </a:xfrm>
          <a:prstGeom prst="callout2">
            <a:avLst>
              <a:gd name="adj1" fmla="val -3473"/>
              <a:gd name="adj2" fmla="val 2587"/>
              <a:gd name="adj3" fmla="val -59855"/>
              <a:gd name="adj4" fmla="val 2401"/>
              <a:gd name="adj5" fmla="val -86473"/>
              <a:gd name="adj6" fmla="val 14223"/>
            </a:avLst>
          </a:prstGeom>
          <a:solidFill>
            <a:srgbClr val="6E6E87">
              <a:lumMod val="40000"/>
              <a:lumOff val="6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656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87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518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450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D - Contrôle du </a:t>
            </a: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traffic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(quotas, cache, </a:t>
            </a: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etc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I &amp; C - API Security 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(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yc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serveur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OAuth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2.0)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P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– </a:t>
            </a: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Logging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, Monitoring de l’usage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Transformation protocolaire</a:t>
            </a:r>
          </a:p>
          <a:p>
            <a:pPr marL="4234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SOAP to REST, </a:t>
            </a:r>
          </a:p>
          <a:p>
            <a:pPr marL="4234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IMS to SOAP ou REST</a:t>
            </a:r>
          </a:p>
          <a:p>
            <a:pPr marL="4234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Integration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d’application </a:t>
            </a: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legacy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Point d’accès et de routage unique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(simplification des ouvertures de routes)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27" name="Légende sans bordure 2 106"/>
          <p:cNvSpPr/>
          <p:nvPr/>
        </p:nvSpPr>
        <p:spPr bwMode="auto">
          <a:xfrm>
            <a:off x="3998601" y="4326740"/>
            <a:ext cx="2860563" cy="1664297"/>
          </a:xfrm>
          <a:prstGeom prst="callout2">
            <a:avLst>
              <a:gd name="adj1" fmla="val 115"/>
              <a:gd name="adj2" fmla="val 10898"/>
              <a:gd name="adj3" fmla="val -21626"/>
              <a:gd name="adj4" fmla="val 11076"/>
              <a:gd name="adj5" fmla="val -84790"/>
              <a:gd name="adj6" fmla="val 30874"/>
            </a:avLst>
          </a:prstGeom>
          <a:solidFill>
            <a:srgbClr val="6E6E87">
              <a:lumMod val="40000"/>
              <a:lumOff val="6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656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87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518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450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Pré-requis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: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l’APIs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doit être fonctionnelle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Gestion du cycle de vie des API </a:t>
            </a:r>
          </a:p>
          <a:p>
            <a:pPr marL="4234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Création, </a:t>
            </a:r>
          </a:p>
          <a:p>
            <a:pPr marL="4234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Publication par environnement, </a:t>
            </a:r>
          </a:p>
          <a:p>
            <a:pPr marL="4234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Versionning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, </a:t>
            </a:r>
          </a:p>
          <a:p>
            <a:pPr marL="4234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Cohérence de groupes d’APIs par version</a:t>
            </a:r>
          </a:p>
          <a:p>
            <a:pPr marL="4234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Autoriser la consommation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Security </a:t>
            </a: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Policies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Monitoring temps réel 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(vision API)</a:t>
            </a:r>
          </a:p>
        </p:txBody>
      </p:sp>
      <p:sp>
        <p:nvSpPr>
          <p:cNvPr id="228" name="ZoneTexte 17"/>
          <p:cNvSpPr txBox="1"/>
          <p:nvPr/>
        </p:nvSpPr>
        <p:spPr>
          <a:xfrm>
            <a:off x="4733821" y="3871541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Producteurs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d’APIs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9" name="ZoneTexte 19"/>
          <p:cNvSpPr txBox="1"/>
          <p:nvPr/>
        </p:nvSpPr>
        <p:spPr>
          <a:xfrm>
            <a:off x="1583159" y="3871541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Consommateurs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d’APIs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230" name="Connecteur droit avec flèche 229"/>
          <p:cNvCxnSpPr>
            <a:stCxn id="220" idx="0"/>
            <a:endCxn id="222" idx="1"/>
          </p:cNvCxnSpPr>
          <p:nvPr/>
        </p:nvCxnSpPr>
        <p:spPr bwMode="auto">
          <a:xfrm flipV="1">
            <a:off x="2610685" y="2038656"/>
            <a:ext cx="2259813" cy="320717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FFFFFF">
                <a:lumMod val="50000"/>
              </a:srgbClr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Connecteur droit avec flèche 230"/>
          <p:cNvCxnSpPr>
            <a:stCxn id="223" idx="0"/>
            <a:endCxn id="222" idx="2"/>
          </p:cNvCxnSpPr>
          <p:nvPr/>
        </p:nvCxnSpPr>
        <p:spPr bwMode="auto">
          <a:xfrm flipV="1">
            <a:off x="5650585" y="2224982"/>
            <a:ext cx="0" cy="134391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FFFFFF">
                <a:lumMod val="50000"/>
              </a:srgbClr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2" name="Connecteur droit avec flèche 231"/>
          <p:cNvCxnSpPr>
            <a:stCxn id="220" idx="3"/>
            <a:endCxn id="223" idx="1"/>
          </p:cNvCxnSpPr>
          <p:nvPr/>
        </p:nvCxnSpPr>
        <p:spPr bwMode="auto">
          <a:xfrm>
            <a:off x="3390771" y="2719413"/>
            <a:ext cx="1479727" cy="0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3" name="Connecteur droit avec flèche 232"/>
          <p:cNvCxnSpPr>
            <a:endCxn id="223" idx="2"/>
          </p:cNvCxnSpPr>
          <p:nvPr/>
        </p:nvCxnSpPr>
        <p:spPr bwMode="auto">
          <a:xfrm flipV="1">
            <a:off x="5650581" y="3079453"/>
            <a:ext cx="0" cy="360040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4" name="Connecteur droit avec flèche 233"/>
          <p:cNvCxnSpPr>
            <a:endCxn id="220" idx="2"/>
          </p:cNvCxnSpPr>
          <p:nvPr/>
        </p:nvCxnSpPr>
        <p:spPr bwMode="auto">
          <a:xfrm flipH="1" flipV="1">
            <a:off x="2610682" y="3079453"/>
            <a:ext cx="13624" cy="360040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" name="Rectangle à coins arrondis 114"/>
          <p:cNvSpPr/>
          <p:nvPr/>
        </p:nvSpPr>
        <p:spPr bwMode="auto">
          <a:xfrm>
            <a:off x="7277927" y="3314735"/>
            <a:ext cx="1560173" cy="432048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7DBE78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Client Apps</a:t>
            </a:r>
          </a:p>
        </p:txBody>
      </p:sp>
      <p:sp>
        <p:nvSpPr>
          <p:cNvPr id="236" name="Rectangle à coins arrondis 115"/>
          <p:cNvSpPr/>
          <p:nvPr/>
        </p:nvSpPr>
        <p:spPr bwMode="auto">
          <a:xfrm>
            <a:off x="7277927" y="1154487"/>
            <a:ext cx="1560173" cy="432048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B9D2E3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API</a:t>
            </a:r>
          </a:p>
        </p:txBody>
      </p:sp>
      <p:cxnSp>
        <p:nvCxnSpPr>
          <p:cNvPr id="237" name="Connecteur droit avec flèche 236"/>
          <p:cNvCxnSpPr>
            <a:stCxn id="235" idx="0"/>
            <a:endCxn id="221" idx="2"/>
          </p:cNvCxnSpPr>
          <p:nvPr/>
        </p:nvCxnSpPr>
        <p:spPr bwMode="auto">
          <a:xfrm flipV="1">
            <a:off x="8058014" y="2795273"/>
            <a:ext cx="0" cy="519462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8" name="Connecteur droit avec flèche 237"/>
          <p:cNvCxnSpPr>
            <a:stCxn id="221" idx="0"/>
            <a:endCxn id="236" idx="2"/>
          </p:cNvCxnSpPr>
          <p:nvPr/>
        </p:nvCxnSpPr>
        <p:spPr bwMode="auto">
          <a:xfrm flipV="1">
            <a:off x="8058014" y="1586535"/>
            <a:ext cx="0" cy="488658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9" name="ZoneTexte 32"/>
          <p:cNvSpPr txBox="1"/>
          <p:nvPr/>
        </p:nvSpPr>
        <p:spPr>
          <a:xfrm>
            <a:off x="7283524" y="85716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Production sensitive</a:t>
            </a:r>
          </a:p>
        </p:txBody>
      </p:sp>
      <p:sp>
        <p:nvSpPr>
          <p:cNvPr id="240" name="Rectangle à coins arrondis 119"/>
          <p:cNvSpPr/>
          <p:nvPr/>
        </p:nvSpPr>
        <p:spPr bwMode="auto">
          <a:xfrm>
            <a:off x="9618187" y="2008599"/>
            <a:ext cx="592613" cy="144655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656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87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518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450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Mgt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241" name="Connecteur droit avec flèche 240"/>
          <p:cNvCxnSpPr>
            <a:stCxn id="240" idx="1"/>
            <a:endCxn id="236" idx="3"/>
          </p:cNvCxnSpPr>
          <p:nvPr/>
        </p:nvCxnSpPr>
        <p:spPr bwMode="auto">
          <a:xfrm flipH="1" flipV="1">
            <a:off x="8838100" y="1370511"/>
            <a:ext cx="780087" cy="1361366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Connecteur droit avec flèche 241"/>
          <p:cNvCxnSpPr>
            <a:stCxn id="240" idx="1"/>
            <a:endCxn id="255" idx="3"/>
          </p:cNvCxnSpPr>
          <p:nvPr/>
        </p:nvCxnSpPr>
        <p:spPr bwMode="auto">
          <a:xfrm flipH="1" flipV="1">
            <a:off x="9233161" y="2723257"/>
            <a:ext cx="385026" cy="8620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3" name="Connecteur droit avec flèche 242"/>
          <p:cNvCxnSpPr>
            <a:stCxn id="240" idx="1"/>
            <a:endCxn id="235" idx="3"/>
          </p:cNvCxnSpPr>
          <p:nvPr/>
        </p:nvCxnSpPr>
        <p:spPr bwMode="auto">
          <a:xfrm flipH="1">
            <a:off x="8838100" y="2731877"/>
            <a:ext cx="780087" cy="798882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4" name="ZoneTexte 39"/>
          <p:cNvSpPr txBox="1"/>
          <p:nvPr/>
        </p:nvSpPr>
        <p:spPr>
          <a:xfrm>
            <a:off x="1316932" y="1792934"/>
            <a:ext cx="9717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Solution </a:t>
            </a:r>
            <a:r>
              <a:rPr kumimoji="0" lang="en-GB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d’APIM</a:t>
            </a: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6342189" y="2884203"/>
            <a:ext cx="101411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Management and Security</a:t>
            </a:r>
            <a:b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fr-FR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Policies</a:t>
            </a:r>
            <a:endParaRPr kumimoji="0" lang="fr-FR" sz="800" b="1" i="0" u="none" strike="noStrike" kern="1200" cap="none" spc="0" normalizeH="0" baseline="0" noProof="0" dirty="0">
              <a:ln>
                <a:noFill/>
              </a:ln>
              <a:solidFill>
                <a:srgbClr val="B9D2E3">
                  <a:lumMod val="10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3386494" y="1984841"/>
            <a:ext cx="1014113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Logs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6133525" y="1874559"/>
            <a:ext cx="1014113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Logs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3727733" y="2721577"/>
            <a:ext cx="101411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API </a:t>
            </a:r>
            <a:r>
              <a:rPr kumimoji="0" lang="fr-FR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discovery</a:t>
            </a:r>
            <a: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and </a:t>
            </a:r>
            <a:r>
              <a:rPr kumimoji="0" lang="fr-FR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subscription</a:t>
            </a:r>
            <a:endParaRPr kumimoji="0" lang="fr-FR" sz="800" b="1" i="0" u="none" strike="noStrike" kern="1200" cap="none" spc="0" normalizeH="0" baseline="0" noProof="0" dirty="0">
              <a:ln>
                <a:noFill/>
              </a:ln>
              <a:solidFill>
                <a:srgbClr val="B9D2E3">
                  <a:lumMod val="10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9" name="ZoneTexte 46"/>
          <p:cNvSpPr txBox="1"/>
          <p:nvPr/>
        </p:nvSpPr>
        <p:spPr>
          <a:xfrm>
            <a:off x="1146170" y="5849779"/>
            <a:ext cx="5712995" cy="246221"/>
          </a:xfrm>
          <a:prstGeom prst="rect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94656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73587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52518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31450" algn="l" defTabSz="957862" rtl="0" eaLnBrk="1" latinLnBrk="0" hangingPunct="1">
              <a:defRPr sz="13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Priorité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à </a:t>
            </a:r>
            <a:r>
              <a:rPr kumimoji="0" lang="en-GB" sz="1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l’expérience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développeur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!</a:t>
            </a:r>
          </a:p>
        </p:txBody>
      </p:sp>
      <p:pic>
        <p:nvPicPr>
          <p:cNvPr id="250" name="Image 24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42" y="5849779"/>
            <a:ext cx="270000" cy="240655"/>
          </a:xfrm>
          <a:prstGeom prst="rect">
            <a:avLst/>
          </a:prstGeom>
        </p:spPr>
      </p:pic>
      <p:sp>
        <p:nvSpPr>
          <p:cNvPr id="251" name="ZoneTexte 32"/>
          <p:cNvSpPr txBox="1"/>
          <p:nvPr/>
        </p:nvSpPr>
        <p:spPr>
          <a:xfrm>
            <a:off x="2637137" y="867322"/>
            <a:ext cx="28083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Non production sensitive</a:t>
            </a:r>
          </a:p>
        </p:txBody>
      </p:sp>
      <p:sp>
        <p:nvSpPr>
          <p:cNvPr id="252" name="Rectangle à coins arrondis 131"/>
          <p:cNvSpPr/>
          <p:nvPr/>
        </p:nvSpPr>
        <p:spPr bwMode="auto">
          <a:xfrm>
            <a:off x="7469617" y="2215472"/>
            <a:ext cx="1560173" cy="720080"/>
          </a:xfrm>
          <a:prstGeom prst="roundRect">
            <a:avLst/>
          </a:prstGeom>
          <a:solidFill>
            <a:srgbClr val="C40021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94656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873587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352518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31450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Gateway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Datapower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</p:txBody>
      </p:sp>
      <p:sp>
        <p:nvSpPr>
          <p:cNvPr id="253" name="Rectangle à coins arrondis 132"/>
          <p:cNvSpPr/>
          <p:nvPr/>
        </p:nvSpPr>
        <p:spPr bwMode="auto">
          <a:xfrm>
            <a:off x="7469617" y="3455014"/>
            <a:ext cx="1560173" cy="432048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7DBE78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Client Apps</a:t>
            </a:r>
          </a:p>
        </p:txBody>
      </p:sp>
      <p:sp>
        <p:nvSpPr>
          <p:cNvPr id="254" name="Rectangle à coins arrondis 133"/>
          <p:cNvSpPr/>
          <p:nvPr/>
        </p:nvSpPr>
        <p:spPr bwMode="auto">
          <a:xfrm>
            <a:off x="7469617" y="1294766"/>
            <a:ext cx="1560173" cy="432048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B9D2E3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API</a:t>
            </a:r>
          </a:p>
        </p:txBody>
      </p:sp>
      <p:sp>
        <p:nvSpPr>
          <p:cNvPr id="255" name="Rectangle à coins arrondis 134"/>
          <p:cNvSpPr/>
          <p:nvPr/>
        </p:nvSpPr>
        <p:spPr bwMode="auto">
          <a:xfrm>
            <a:off x="7672988" y="2363217"/>
            <a:ext cx="1560173" cy="720080"/>
          </a:xfrm>
          <a:prstGeom prst="roundRect">
            <a:avLst/>
          </a:prstGeom>
          <a:solidFill>
            <a:srgbClr val="C4002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94656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873587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352518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31450" algn="l" defTabSz="957862" rtl="0" eaLnBrk="1" latinLnBrk="0" hangingPunct="1">
              <a:defRPr sz="13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Gateway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GB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Datapower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</p:txBody>
      </p:sp>
      <p:sp>
        <p:nvSpPr>
          <p:cNvPr id="256" name="Rectangle à coins arrondis 135"/>
          <p:cNvSpPr/>
          <p:nvPr/>
        </p:nvSpPr>
        <p:spPr bwMode="auto">
          <a:xfrm>
            <a:off x="7672988" y="3602759"/>
            <a:ext cx="1560173" cy="432048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7DBE78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Client Apps</a:t>
            </a:r>
          </a:p>
        </p:txBody>
      </p:sp>
      <p:sp>
        <p:nvSpPr>
          <p:cNvPr id="257" name="Rectangle à coins arrondis 136"/>
          <p:cNvSpPr/>
          <p:nvPr/>
        </p:nvSpPr>
        <p:spPr bwMode="auto">
          <a:xfrm>
            <a:off x="7672988" y="1442511"/>
            <a:ext cx="1560173" cy="432048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B9D2E3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API</a:t>
            </a:r>
          </a:p>
        </p:txBody>
      </p:sp>
      <p:cxnSp>
        <p:nvCxnSpPr>
          <p:cNvPr id="258" name="Connecteur droit avec flèche 257"/>
          <p:cNvCxnSpPr>
            <a:stCxn id="255" idx="0"/>
            <a:endCxn id="222" idx="3"/>
          </p:cNvCxnSpPr>
          <p:nvPr/>
        </p:nvCxnSpPr>
        <p:spPr bwMode="auto">
          <a:xfrm flipH="1" flipV="1">
            <a:off x="6430671" y="2038656"/>
            <a:ext cx="2022404" cy="324561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FFFFFF">
                <a:lumMod val="50000"/>
              </a:srgbClr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9" name="Connecteur droit avec flèche 258"/>
          <p:cNvCxnSpPr>
            <a:stCxn id="223" idx="3"/>
            <a:endCxn id="255" idx="1"/>
          </p:cNvCxnSpPr>
          <p:nvPr/>
        </p:nvCxnSpPr>
        <p:spPr bwMode="auto">
          <a:xfrm>
            <a:off x="6430671" y="2719413"/>
            <a:ext cx="1242317" cy="3844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0" name="Émoticône 259"/>
          <p:cNvSpPr/>
          <p:nvPr/>
        </p:nvSpPr>
        <p:spPr bwMode="auto">
          <a:xfrm>
            <a:off x="2410856" y="3495197"/>
            <a:ext cx="446149" cy="410352"/>
          </a:xfrm>
          <a:prstGeom prst="smileyFace">
            <a:avLst/>
          </a:prstGeom>
          <a:solidFill>
            <a:srgbClr val="7DBE78">
              <a:lumMod val="60000"/>
              <a:lumOff val="40000"/>
            </a:srgbClr>
          </a:solidFill>
          <a:ln w="38100" cap="flat" cmpd="sng" algn="ctr">
            <a:solidFill>
              <a:srgbClr val="7DBE78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1" name="Émoticône 260"/>
          <p:cNvSpPr/>
          <p:nvPr/>
        </p:nvSpPr>
        <p:spPr bwMode="auto">
          <a:xfrm>
            <a:off x="5427209" y="3464736"/>
            <a:ext cx="446149" cy="410352"/>
          </a:xfrm>
          <a:prstGeom prst="smileyFace">
            <a:avLst/>
          </a:prstGeom>
          <a:solidFill>
            <a:srgbClr val="69AACD">
              <a:lumMod val="60000"/>
              <a:lumOff val="40000"/>
            </a:srgbClr>
          </a:solidFill>
          <a:ln w="38100" cap="flat" cmpd="sng" algn="ctr">
            <a:solidFill>
              <a:srgbClr val="B9D2E3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2" name="Émoticône 261"/>
          <p:cNvSpPr/>
          <p:nvPr/>
        </p:nvSpPr>
        <p:spPr bwMode="auto">
          <a:xfrm>
            <a:off x="9319398" y="3609292"/>
            <a:ext cx="446149" cy="410352"/>
          </a:xfrm>
          <a:prstGeom prst="smileyFace">
            <a:avLst/>
          </a:prstGeom>
          <a:solidFill>
            <a:srgbClr val="7DBE78">
              <a:lumMod val="60000"/>
              <a:lumOff val="40000"/>
            </a:srgbClr>
          </a:solidFill>
          <a:ln w="38100" cap="flat" cmpd="sng" algn="ctr">
            <a:solidFill>
              <a:srgbClr val="7DBE78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3" name="Émoticône 262"/>
          <p:cNvSpPr/>
          <p:nvPr/>
        </p:nvSpPr>
        <p:spPr bwMode="auto">
          <a:xfrm>
            <a:off x="9313394" y="1298511"/>
            <a:ext cx="446149" cy="410352"/>
          </a:xfrm>
          <a:prstGeom prst="smileyFace">
            <a:avLst/>
          </a:prstGeom>
          <a:solidFill>
            <a:srgbClr val="69AACD">
              <a:lumMod val="60000"/>
              <a:lumOff val="40000"/>
            </a:srgbClr>
          </a:solidFill>
          <a:ln w="38100" cap="flat" cmpd="sng" algn="ctr">
            <a:solidFill>
              <a:srgbClr val="B9D2E3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8219875" y="1896692"/>
            <a:ext cx="555868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Dev</a:t>
            </a:r>
          </a:p>
        </p:txBody>
      </p:sp>
      <p:sp>
        <p:nvSpPr>
          <p:cNvPr id="265" name="Rectangle 264"/>
          <p:cNvSpPr/>
          <p:nvPr/>
        </p:nvSpPr>
        <p:spPr>
          <a:xfrm>
            <a:off x="8058014" y="2182525"/>
            <a:ext cx="1058720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Homo technique</a:t>
            </a:r>
          </a:p>
        </p:txBody>
      </p:sp>
      <p:sp>
        <p:nvSpPr>
          <p:cNvPr id="266" name="Rectangle 265"/>
          <p:cNvSpPr/>
          <p:nvPr/>
        </p:nvSpPr>
        <p:spPr>
          <a:xfrm>
            <a:off x="8755596" y="2334925"/>
            <a:ext cx="555868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Prod</a:t>
            </a:r>
            <a:endParaRPr kumimoji="0" lang="fr-FR" sz="800" b="1" i="0" u="none" strike="noStrike" kern="1200" cap="none" spc="0" normalizeH="0" baseline="0" noProof="0" dirty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7910398" y="2036392"/>
            <a:ext cx="1017745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marL="478931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marL="957862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marL="1436794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marL="1915725" algn="l" rtl="0" fontAlgn="base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  <a:lvl6pPr marL="2394656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6pPr>
            <a:lvl7pPr marL="2873587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7pPr>
            <a:lvl8pPr marL="3352518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8pPr>
            <a:lvl9pPr marL="3831450" algn="l" defTabSz="957862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>
                <a:ln>
                  <a:noFill/>
                </a:ln>
                <a:solidFill>
                  <a:srgbClr val="B9D2E3">
                    <a:lumMod val="1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Homo bancaire</a:t>
            </a:r>
          </a:p>
        </p:txBody>
      </p:sp>
      <p:cxnSp>
        <p:nvCxnSpPr>
          <p:cNvPr id="268" name="Connecteur droit avec flèche 267"/>
          <p:cNvCxnSpPr>
            <a:stCxn id="223" idx="3"/>
            <a:endCxn id="252" idx="1"/>
          </p:cNvCxnSpPr>
          <p:nvPr/>
        </p:nvCxnSpPr>
        <p:spPr bwMode="auto">
          <a:xfrm flipV="1">
            <a:off x="6430671" y="2575512"/>
            <a:ext cx="1038946" cy="143901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Connecteur droit avec flèche 268"/>
          <p:cNvCxnSpPr>
            <a:stCxn id="223" idx="3"/>
            <a:endCxn id="221" idx="1"/>
          </p:cNvCxnSpPr>
          <p:nvPr/>
        </p:nvCxnSpPr>
        <p:spPr bwMode="auto">
          <a:xfrm flipV="1">
            <a:off x="6430671" y="2435233"/>
            <a:ext cx="847256" cy="284180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0" name="Connecteur droit avec flèche 269"/>
          <p:cNvCxnSpPr>
            <a:stCxn id="223" idx="3"/>
            <a:endCxn id="218" idx="1"/>
          </p:cNvCxnSpPr>
          <p:nvPr/>
        </p:nvCxnSpPr>
        <p:spPr bwMode="auto">
          <a:xfrm flipV="1">
            <a:off x="6430671" y="2296990"/>
            <a:ext cx="682538" cy="422423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1" name="Ellipse 270"/>
          <p:cNvSpPr/>
          <p:nvPr/>
        </p:nvSpPr>
        <p:spPr bwMode="auto">
          <a:xfrm>
            <a:off x="1658262" y="1504902"/>
            <a:ext cx="7653202" cy="2010886"/>
          </a:xfrm>
          <a:prstGeom prst="ellipse">
            <a:avLst/>
          </a:prstGeom>
          <a:noFill/>
          <a:ln w="25400" cap="flat" cmpd="sng" algn="ctr">
            <a:solidFill>
              <a:srgbClr val="C4002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72" name="Rectangle à coins arrondis 151"/>
          <p:cNvSpPr/>
          <p:nvPr/>
        </p:nvSpPr>
        <p:spPr bwMode="auto">
          <a:xfrm>
            <a:off x="7710501" y="1517464"/>
            <a:ext cx="508487" cy="290224"/>
          </a:xfrm>
          <a:prstGeom prst="roundRect">
            <a:avLst/>
          </a:prstGeom>
          <a:solidFill>
            <a:srgbClr val="C4002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Loopback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</a:t>
            </a:r>
          </a:p>
        </p:txBody>
      </p:sp>
      <p:sp>
        <p:nvSpPr>
          <p:cNvPr id="62" name="Titre 1">
            <a:extLst>
              <a:ext uri="{FF2B5EF4-FFF2-40B4-BE49-F238E27FC236}">
                <a16:creationId xmlns:a16="http://schemas.microsoft.com/office/drawing/2014/main" id="{901A8886-36FD-425E-9EB6-D5AC1D50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SSOPv2 – API Management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4723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7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SSOPv2 – API Management</a:t>
            </a:r>
            <a:endParaRPr lang="fr-FR" dirty="0"/>
          </a:p>
        </p:txBody>
      </p:sp>
      <p:sp>
        <p:nvSpPr>
          <p:cNvPr id="57" name="Espace réservé du contenu 5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b="1" dirty="0"/>
              <a:t>Situation actuelle</a:t>
            </a:r>
          </a:p>
          <a:p>
            <a:pPr lvl="1"/>
            <a:r>
              <a:rPr lang="fr-FR" sz="1600" dirty="0"/>
              <a:t>            Appliance physique</a:t>
            </a:r>
          </a:p>
          <a:p>
            <a:pPr lvl="1"/>
            <a:r>
              <a:rPr lang="fr-FR" sz="1600" dirty="0"/>
              <a:t>            Appliance virtuelle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58555" y="3201244"/>
            <a:ext cx="1980000" cy="274235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66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/>
          <a:lstStyle/>
          <a:p>
            <a:pPr algn="ctr">
              <a:defRPr/>
            </a:pPr>
            <a:r>
              <a:rPr lang="fr-FR" sz="1200" b="1" kern="0" dirty="0">
                <a:solidFill>
                  <a:srgbClr val="FF0000"/>
                </a:solidFill>
                <a:ea typeface="ＭＳ Ｐゴシック"/>
                <a:cs typeface="Arial" pitchFamily="34" charset="0"/>
              </a:rPr>
              <a:t>Tigery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124993" y="3201244"/>
            <a:ext cx="1980000" cy="274235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66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/>
          <a:lstStyle/>
          <a:p>
            <a:pPr algn="ctr">
              <a:defRPr/>
            </a:pPr>
            <a:r>
              <a:rPr lang="fr-FR" sz="1200" b="1" kern="0" dirty="0">
                <a:solidFill>
                  <a:srgbClr val="FF0000"/>
                </a:solidFill>
                <a:ea typeface="ＭＳ Ｐゴシック"/>
                <a:cs typeface="Arial" pitchFamily="34" charset="0"/>
              </a:rPr>
              <a:t>Marcoussis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062970" y="2840535"/>
            <a:ext cx="6114057" cy="28366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709127">
                <a:shade val="95000"/>
                <a:satMod val="105000"/>
              </a:srgb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tIns="0" rIns="0" bIns="0" rtlCol="0" anchor="t"/>
          <a:lstStyle/>
          <a:p>
            <a:pPr algn="ctr">
              <a:defRPr/>
            </a:pPr>
            <a:endParaRPr lang="fr-FR" sz="800" b="1" kern="0" dirty="0">
              <a:solidFill>
                <a:srgbClr val="FF0000"/>
              </a:solidFill>
              <a:ea typeface="ＭＳ Ｐゴシック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58555" y="2476128"/>
            <a:ext cx="6114057" cy="284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709127">
                <a:shade val="95000"/>
                <a:satMod val="105000"/>
              </a:srgb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tIns="0" rIns="0" bIns="0" rtlCol="0" anchor="t"/>
          <a:lstStyle/>
          <a:p>
            <a:pPr algn="ctr">
              <a:defRPr/>
            </a:pPr>
            <a:endParaRPr lang="fr-FR" sz="800" b="1" kern="0" dirty="0">
              <a:solidFill>
                <a:srgbClr val="FF0000"/>
              </a:solidFill>
              <a:ea typeface="ＭＳ Ｐゴシック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94203" y="2521707"/>
            <a:ext cx="2451799" cy="172800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>
                <a:solidFill>
                  <a:srgbClr val="000000"/>
                </a:solidFill>
                <a:ea typeface="ＭＳ Ｐゴシック"/>
                <a:cs typeface="Arial"/>
              </a:rPr>
              <a:t>RWEB / F5 dans HELIOS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994203" y="2893339"/>
            <a:ext cx="2451799" cy="171450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>
                <a:solidFill>
                  <a:srgbClr val="000000"/>
                </a:solidFill>
                <a:ea typeface="ＭＳ Ｐゴシック"/>
                <a:cs typeface="Arial"/>
              </a:rPr>
              <a:t>Solution d’authentification</a:t>
            </a:r>
          </a:p>
        </p:txBody>
      </p:sp>
      <p:sp>
        <p:nvSpPr>
          <p:cNvPr id="36" name="Organigramme : Processus 12"/>
          <p:cNvSpPr/>
          <p:nvPr/>
        </p:nvSpPr>
        <p:spPr>
          <a:xfrm>
            <a:off x="3094949" y="3465671"/>
            <a:ext cx="936000" cy="2336473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R4/5/6000 (Hall1)</a:t>
            </a:r>
          </a:p>
        </p:txBody>
      </p:sp>
      <p:sp>
        <p:nvSpPr>
          <p:cNvPr id="37" name="Organigramme : Processus 13"/>
          <p:cNvSpPr/>
          <p:nvPr/>
        </p:nvSpPr>
        <p:spPr>
          <a:xfrm>
            <a:off x="4060044" y="3465671"/>
            <a:ext cx="936000" cy="2336473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R7000 (Hall2)</a:t>
            </a:r>
          </a:p>
        </p:txBody>
      </p:sp>
      <p:sp>
        <p:nvSpPr>
          <p:cNvPr id="38" name="Organigramme : Processus 14"/>
          <p:cNvSpPr/>
          <p:nvPr/>
        </p:nvSpPr>
        <p:spPr>
          <a:xfrm>
            <a:off x="6124050" y="3459622"/>
            <a:ext cx="936000" cy="2343906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Cloud privé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(AZ Marcoussis)</a:t>
            </a:r>
          </a:p>
        </p:txBody>
      </p:sp>
      <p:sp>
        <p:nvSpPr>
          <p:cNvPr id="39" name="Organigramme : Processus 15"/>
          <p:cNvSpPr/>
          <p:nvPr/>
        </p:nvSpPr>
        <p:spPr>
          <a:xfrm>
            <a:off x="5144635" y="3465671"/>
            <a:ext cx="936000" cy="2336473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Arial"/>
              </a:rPr>
              <a:t>VM </a:t>
            </a:r>
            <a:r>
              <a:rPr kumimoji="0" lang="fr-F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Arial"/>
              </a:rPr>
              <a:t>Factory</a:t>
            </a: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Arial"/>
              </a:rPr>
              <a:t> / physique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191432" y="3201244"/>
            <a:ext cx="1980000" cy="274235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66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/>
          <a:lstStyle/>
          <a:p>
            <a:pPr algn="ctr">
              <a:defRPr/>
            </a:pPr>
            <a:r>
              <a:rPr lang="fr-FR" sz="1200" b="1" kern="0" dirty="0">
                <a:solidFill>
                  <a:srgbClr val="FF0000"/>
                </a:solidFill>
                <a:ea typeface="ＭＳ Ｐゴシック"/>
                <a:cs typeface="Arial" pitchFamily="34" charset="0"/>
              </a:rPr>
              <a:t>Seclin 2</a:t>
            </a:r>
          </a:p>
        </p:txBody>
      </p:sp>
      <p:sp>
        <p:nvSpPr>
          <p:cNvPr id="41" name="Organigramme : Processus 17"/>
          <p:cNvSpPr/>
          <p:nvPr/>
        </p:nvSpPr>
        <p:spPr>
          <a:xfrm>
            <a:off x="8208426" y="3459622"/>
            <a:ext cx="936000" cy="2343906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Cloud privé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(AZ Seclin)</a:t>
            </a:r>
          </a:p>
        </p:txBody>
      </p:sp>
      <p:sp>
        <p:nvSpPr>
          <p:cNvPr id="42" name="Organigramme : Processus 18"/>
          <p:cNvSpPr/>
          <p:nvPr/>
        </p:nvSpPr>
        <p:spPr>
          <a:xfrm>
            <a:off x="7245420" y="3459622"/>
            <a:ext cx="936000" cy="2343906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Arial"/>
              </a:rPr>
              <a:t>VM </a:t>
            </a:r>
            <a:r>
              <a:rPr kumimoji="0" lang="fr-FR" sz="9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Arial"/>
              </a:rPr>
              <a:t>Factory</a:t>
            </a: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Arial"/>
              </a:rPr>
              <a:t> / physique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3037484" y="3747928"/>
            <a:ext cx="6639184" cy="864096"/>
          </a:xfrm>
          <a:prstGeom prst="rect">
            <a:avLst/>
          </a:prstGeom>
          <a:noFill/>
          <a:ln w="25400" cap="flat" cmpd="sng" algn="ctr">
            <a:solidFill>
              <a:srgbClr val="C40021"/>
            </a:solidFill>
            <a:prstDash val="sysDash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PROD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3038216" y="4719464"/>
            <a:ext cx="6639184" cy="864096"/>
          </a:xfrm>
          <a:prstGeom prst="rect">
            <a:avLst/>
          </a:prstGeom>
          <a:noFill/>
          <a:ln w="25400" cap="flat" cmpd="sng" algn="ctr">
            <a:solidFill>
              <a:srgbClr val="303030"/>
            </a:solidFill>
            <a:prstDash val="sysDash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HORS PROD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3058555" y="3784825"/>
            <a:ext cx="6419850" cy="367214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ysDash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DMZ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3057938" y="4194518"/>
            <a:ext cx="6419850" cy="367214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ysDash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CITS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3232525" y="4232552"/>
            <a:ext cx="665215" cy="126872"/>
          </a:xfrm>
          <a:prstGeom prst="rect">
            <a:avLst/>
          </a:prstGeom>
          <a:solidFill>
            <a:srgbClr val="6E6E87"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Datapower</a:t>
            </a: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 1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4194916" y="4232552"/>
            <a:ext cx="665215" cy="126872"/>
          </a:xfrm>
          <a:prstGeom prst="rect">
            <a:avLst/>
          </a:prstGeom>
          <a:solidFill>
            <a:srgbClr val="6E6E87"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Datapower</a:t>
            </a: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 2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7364413" y="4232552"/>
            <a:ext cx="665215" cy="126872"/>
          </a:xfrm>
          <a:prstGeom prst="rect">
            <a:avLst/>
          </a:prstGeom>
          <a:solidFill>
            <a:srgbClr val="6E6E87"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Datapower</a:t>
            </a: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 3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3241669" y="4808616"/>
            <a:ext cx="665215" cy="126872"/>
          </a:xfrm>
          <a:prstGeom prst="rect">
            <a:avLst/>
          </a:prstGeom>
          <a:solidFill>
            <a:srgbClr val="6E6E87"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Datapower</a:t>
            </a: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 4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191000" y="4813188"/>
            <a:ext cx="665215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Datapower</a:t>
            </a: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 5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3232525" y="4385207"/>
            <a:ext cx="251455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APIM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7259927" y="4380874"/>
            <a:ext cx="251455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APIM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3575541" y="4386296"/>
            <a:ext cx="322199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Portail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7518123" y="4378125"/>
            <a:ext cx="322199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Portail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7847063" y="4376435"/>
            <a:ext cx="322199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Arial" charset="0"/>
              </a:rPr>
              <a:t>Portail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1066800" y="1402308"/>
            <a:ext cx="665215" cy="238821"/>
          </a:xfrm>
          <a:prstGeom prst="rect">
            <a:avLst/>
          </a:prstGeom>
          <a:solidFill>
            <a:srgbClr val="6E6E87"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1066799" y="1730190"/>
            <a:ext cx="665215" cy="238821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279974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SSOPv2 – API Management</a:t>
            </a:r>
            <a:endParaRPr lang="fr-FR" dirty="0"/>
          </a:p>
        </p:txBody>
      </p:sp>
      <p:sp>
        <p:nvSpPr>
          <p:cNvPr id="57" name="Espace réservé du contenu 56"/>
          <p:cNvSpPr>
            <a:spLocks noGrp="1"/>
          </p:cNvSpPr>
          <p:nvPr>
            <p:ph idx="1"/>
          </p:nvPr>
        </p:nvSpPr>
        <p:spPr>
          <a:xfrm>
            <a:off x="742464" y="1050924"/>
            <a:ext cx="10687536" cy="4896000"/>
          </a:xfrm>
        </p:spPr>
        <p:txBody>
          <a:bodyPr/>
          <a:lstStyle/>
          <a:p>
            <a:r>
              <a:rPr lang="fr-FR" sz="1800" b="1" dirty="0"/>
              <a:t>Situation cible</a:t>
            </a:r>
          </a:p>
          <a:p>
            <a:pPr lvl="1"/>
            <a:r>
              <a:rPr lang="fr-FR" sz="1600" dirty="0"/>
              <a:t> 	  Appliance physique</a:t>
            </a:r>
          </a:p>
          <a:p>
            <a:pPr lvl="1"/>
            <a:r>
              <a:rPr lang="fr-FR" sz="1600" dirty="0"/>
              <a:t>            Appliance virtuelle</a:t>
            </a:r>
          </a:p>
          <a:p>
            <a:pPr lvl="1"/>
            <a:r>
              <a:rPr lang="fr-FR" sz="1600" dirty="0"/>
              <a:t>            Acquisition nécessaire (</a:t>
            </a:r>
            <a:r>
              <a:rPr lang="fr-FR" sz="1600" dirty="0" err="1"/>
              <a:t>appliance</a:t>
            </a:r>
            <a:r>
              <a:rPr lang="fr-FR" sz="1600" dirty="0"/>
              <a:t> virtuelle)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058555" y="3201244"/>
            <a:ext cx="1980000" cy="274235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66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/>
          <a:lstStyle/>
          <a:p>
            <a:pPr algn="ctr">
              <a:defRPr/>
            </a:pPr>
            <a:r>
              <a:rPr lang="fr-FR" sz="1200" b="1" kern="0" dirty="0">
                <a:solidFill>
                  <a:srgbClr val="FF0000"/>
                </a:solidFill>
                <a:ea typeface="ＭＳ Ｐゴシック"/>
                <a:cs typeface="Arial" pitchFamily="34" charset="0"/>
              </a:rPr>
              <a:t>Tigery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124993" y="3201244"/>
            <a:ext cx="1980000" cy="274235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66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/>
          <a:lstStyle/>
          <a:p>
            <a:pPr algn="ctr">
              <a:defRPr/>
            </a:pPr>
            <a:r>
              <a:rPr lang="fr-FR" sz="1200" b="1" kern="0" dirty="0">
                <a:solidFill>
                  <a:srgbClr val="FF0000"/>
                </a:solidFill>
                <a:ea typeface="ＭＳ Ｐゴシック"/>
                <a:cs typeface="Arial" pitchFamily="34" charset="0"/>
              </a:rPr>
              <a:t>Marcoussis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062970" y="2851623"/>
            <a:ext cx="6114057" cy="28366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709127">
                <a:shade val="95000"/>
                <a:satMod val="105000"/>
              </a:srgb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tIns="0" rIns="0" bIns="0" rtlCol="0" anchor="t"/>
          <a:lstStyle/>
          <a:p>
            <a:pPr algn="ctr">
              <a:defRPr/>
            </a:pPr>
            <a:endParaRPr lang="fr-FR" sz="800" b="1" kern="0" dirty="0">
              <a:solidFill>
                <a:srgbClr val="FF0000"/>
              </a:solidFill>
              <a:ea typeface="ＭＳ Ｐゴシック"/>
              <a:cs typeface="Arial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058555" y="2487216"/>
            <a:ext cx="6114057" cy="284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709127">
                <a:shade val="95000"/>
                <a:satMod val="105000"/>
              </a:srgb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tIns="0" rIns="0" bIns="0" rtlCol="0" anchor="t"/>
          <a:lstStyle/>
          <a:p>
            <a:pPr algn="ctr">
              <a:defRPr/>
            </a:pPr>
            <a:endParaRPr lang="fr-FR" sz="800" b="1" kern="0" dirty="0">
              <a:solidFill>
                <a:srgbClr val="FF0000"/>
              </a:solidFill>
              <a:ea typeface="ＭＳ Ｐゴシック"/>
              <a:cs typeface="Arial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994203" y="2532795"/>
            <a:ext cx="2451799" cy="172800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>
                <a:solidFill>
                  <a:srgbClr val="000000"/>
                </a:solidFill>
                <a:ea typeface="ＭＳ Ｐゴシック"/>
                <a:cs typeface="Arial"/>
              </a:rPr>
              <a:t>RWEB / F5 dans HELIOS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994203" y="2904427"/>
            <a:ext cx="2451799" cy="171450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fr-FR" sz="1050" kern="0" dirty="0">
                <a:solidFill>
                  <a:srgbClr val="000000"/>
                </a:solidFill>
                <a:ea typeface="ＭＳ Ｐゴシック"/>
                <a:cs typeface="Arial"/>
              </a:rPr>
              <a:t>Solution d’authentification</a:t>
            </a:r>
          </a:p>
        </p:txBody>
      </p:sp>
      <p:sp>
        <p:nvSpPr>
          <p:cNvPr id="100" name="Organigramme : Processus 49"/>
          <p:cNvSpPr/>
          <p:nvPr/>
        </p:nvSpPr>
        <p:spPr>
          <a:xfrm>
            <a:off x="3094949" y="3465671"/>
            <a:ext cx="936000" cy="2336473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t"/>
          <a:lstStyle/>
          <a:p>
            <a:pPr algn="ctr">
              <a:defRPr/>
            </a:pPr>
            <a:r>
              <a:rPr lang="fr-FR" sz="900" b="1" kern="0" dirty="0">
                <a:solidFill>
                  <a:srgbClr val="000000"/>
                </a:solidFill>
                <a:ea typeface="ＭＳ Ｐゴシック"/>
                <a:cs typeface="Arial"/>
              </a:rPr>
              <a:t>R4/5/6000 (Hall1)</a:t>
            </a:r>
          </a:p>
        </p:txBody>
      </p:sp>
      <p:sp>
        <p:nvSpPr>
          <p:cNvPr id="101" name="Organigramme : Processus 50"/>
          <p:cNvSpPr/>
          <p:nvPr/>
        </p:nvSpPr>
        <p:spPr>
          <a:xfrm>
            <a:off x="4060044" y="3465671"/>
            <a:ext cx="936000" cy="2336473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t"/>
          <a:lstStyle/>
          <a:p>
            <a:pPr algn="ctr">
              <a:defRPr/>
            </a:pPr>
            <a:r>
              <a:rPr lang="fr-FR" sz="900" b="1" kern="0" dirty="0">
                <a:solidFill>
                  <a:srgbClr val="000000"/>
                </a:solidFill>
                <a:ea typeface="ＭＳ Ｐゴシック"/>
                <a:cs typeface="Arial"/>
              </a:rPr>
              <a:t>R7000 (Hall2)</a:t>
            </a:r>
          </a:p>
        </p:txBody>
      </p:sp>
      <p:sp>
        <p:nvSpPr>
          <p:cNvPr id="102" name="Organigramme : Processus 51"/>
          <p:cNvSpPr/>
          <p:nvPr/>
        </p:nvSpPr>
        <p:spPr>
          <a:xfrm>
            <a:off x="6124050" y="3459622"/>
            <a:ext cx="936000" cy="2343906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t"/>
          <a:lstStyle/>
          <a:p>
            <a:pPr algn="ctr">
              <a:defRPr/>
            </a:pPr>
            <a:r>
              <a:rPr lang="fr-FR" sz="900" b="1" kern="0" dirty="0">
                <a:solidFill>
                  <a:srgbClr val="000000"/>
                </a:solidFill>
                <a:ea typeface="ＭＳ Ｐゴシック"/>
                <a:cs typeface="Arial"/>
              </a:rPr>
              <a:t>Cloud privé</a:t>
            </a:r>
          </a:p>
          <a:p>
            <a:pPr algn="ctr">
              <a:defRPr/>
            </a:pPr>
            <a:r>
              <a:rPr lang="fr-FR" sz="800" kern="0" dirty="0">
                <a:solidFill>
                  <a:srgbClr val="000000"/>
                </a:solidFill>
                <a:ea typeface="ＭＳ Ｐゴシック"/>
                <a:cs typeface="Arial"/>
              </a:rPr>
              <a:t>(AZ Marcoussis)</a:t>
            </a:r>
          </a:p>
        </p:txBody>
      </p:sp>
      <p:sp>
        <p:nvSpPr>
          <p:cNvPr id="103" name="Organigramme : Processus 52"/>
          <p:cNvSpPr/>
          <p:nvPr/>
        </p:nvSpPr>
        <p:spPr>
          <a:xfrm>
            <a:off x="5144635" y="3465671"/>
            <a:ext cx="936000" cy="2336473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t"/>
          <a:lstStyle/>
          <a:p>
            <a:pPr algn="ctr">
              <a:defRPr/>
            </a:pPr>
            <a:r>
              <a:rPr lang="fr-FR" sz="900" b="1" kern="0" dirty="0">
                <a:solidFill>
                  <a:srgbClr val="000000"/>
                </a:solidFill>
                <a:ea typeface="ＭＳ Ｐゴシック"/>
                <a:cs typeface="Arial"/>
              </a:rPr>
              <a:t>VM </a:t>
            </a:r>
            <a:r>
              <a:rPr lang="fr-FR" sz="900" b="1" kern="0" dirty="0" err="1">
                <a:solidFill>
                  <a:srgbClr val="000000"/>
                </a:solidFill>
                <a:ea typeface="ＭＳ Ｐゴシック"/>
                <a:cs typeface="Arial"/>
              </a:rPr>
              <a:t>Factory</a:t>
            </a:r>
            <a:r>
              <a:rPr lang="fr-FR" sz="900" b="1" kern="0" dirty="0">
                <a:solidFill>
                  <a:srgbClr val="000000"/>
                </a:solidFill>
                <a:ea typeface="ＭＳ Ｐゴシック"/>
                <a:cs typeface="Arial"/>
              </a:rPr>
              <a:t> / physique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7191432" y="3201244"/>
            <a:ext cx="1980000" cy="274235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66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/>
          <a:lstStyle/>
          <a:p>
            <a:pPr algn="ctr">
              <a:defRPr/>
            </a:pPr>
            <a:r>
              <a:rPr lang="fr-FR" sz="1200" b="1" kern="0" dirty="0">
                <a:solidFill>
                  <a:srgbClr val="FF0000"/>
                </a:solidFill>
                <a:ea typeface="ＭＳ Ｐゴシック"/>
                <a:cs typeface="Arial" pitchFamily="34" charset="0"/>
              </a:rPr>
              <a:t>Seclin 2</a:t>
            </a:r>
          </a:p>
        </p:txBody>
      </p:sp>
      <p:sp>
        <p:nvSpPr>
          <p:cNvPr id="105" name="Organigramme : Processus 54"/>
          <p:cNvSpPr/>
          <p:nvPr/>
        </p:nvSpPr>
        <p:spPr>
          <a:xfrm>
            <a:off x="8208426" y="3459622"/>
            <a:ext cx="936000" cy="2343906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t"/>
          <a:lstStyle/>
          <a:p>
            <a:pPr algn="ctr">
              <a:defRPr/>
            </a:pPr>
            <a:r>
              <a:rPr lang="fr-FR" sz="900" b="1" kern="0" dirty="0">
                <a:solidFill>
                  <a:srgbClr val="000000"/>
                </a:solidFill>
                <a:ea typeface="ＭＳ Ｐゴシック"/>
                <a:cs typeface="Arial"/>
              </a:rPr>
              <a:t>Cloud privé</a:t>
            </a:r>
          </a:p>
          <a:p>
            <a:pPr algn="ctr">
              <a:defRPr/>
            </a:pPr>
            <a:r>
              <a:rPr lang="fr-FR" sz="800" i="1" kern="0" dirty="0">
                <a:solidFill>
                  <a:srgbClr val="000000"/>
                </a:solidFill>
                <a:ea typeface="ＭＳ Ｐゴシック"/>
                <a:cs typeface="Arial"/>
              </a:rPr>
              <a:t>(AZ Seclin)</a:t>
            </a:r>
          </a:p>
        </p:txBody>
      </p:sp>
      <p:sp>
        <p:nvSpPr>
          <p:cNvPr id="106" name="Organigramme : Processus 55"/>
          <p:cNvSpPr/>
          <p:nvPr/>
        </p:nvSpPr>
        <p:spPr>
          <a:xfrm>
            <a:off x="7245420" y="3459622"/>
            <a:ext cx="936000" cy="2343906"/>
          </a:xfrm>
          <a:prstGeom prst="flowChartProcess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t"/>
          <a:lstStyle/>
          <a:p>
            <a:pPr algn="ctr">
              <a:defRPr/>
            </a:pPr>
            <a:r>
              <a:rPr lang="fr-FR" sz="900" b="1" kern="0" dirty="0">
                <a:solidFill>
                  <a:srgbClr val="000000"/>
                </a:solidFill>
                <a:ea typeface="ＭＳ Ｐゴシック"/>
                <a:cs typeface="Arial"/>
              </a:rPr>
              <a:t>VM </a:t>
            </a:r>
            <a:r>
              <a:rPr lang="fr-FR" sz="900" b="1" kern="0" dirty="0" err="1">
                <a:solidFill>
                  <a:srgbClr val="000000"/>
                </a:solidFill>
                <a:ea typeface="ＭＳ Ｐゴシック"/>
                <a:cs typeface="Arial"/>
              </a:rPr>
              <a:t>Factory</a:t>
            </a:r>
            <a:r>
              <a:rPr lang="fr-FR" sz="900" b="1" kern="0" dirty="0">
                <a:solidFill>
                  <a:srgbClr val="000000"/>
                </a:solidFill>
                <a:ea typeface="ＭＳ Ｐゴシック"/>
                <a:cs typeface="Arial"/>
              </a:rPr>
              <a:t> / physique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3037484" y="3747928"/>
            <a:ext cx="6639184" cy="864096"/>
          </a:xfrm>
          <a:prstGeom prst="rect">
            <a:avLst/>
          </a:prstGeom>
          <a:noFill/>
          <a:ln w="25400" cap="flat" cmpd="sng" algn="ctr">
            <a:solidFill>
              <a:srgbClr val="C40021"/>
            </a:solidFill>
            <a:prstDash val="sysDash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700" kern="0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PROD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3038216" y="4719464"/>
            <a:ext cx="6639184" cy="864096"/>
          </a:xfrm>
          <a:prstGeom prst="rect">
            <a:avLst/>
          </a:prstGeom>
          <a:noFill/>
          <a:ln w="25400" cap="flat" cmpd="sng" algn="ctr">
            <a:solidFill>
              <a:srgbClr val="303030"/>
            </a:solidFill>
            <a:prstDash val="sysDash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700" kern="0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HORS PROD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3058555" y="3784825"/>
            <a:ext cx="6419850" cy="367214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ysDash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700" kern="0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DMZ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3057938" y="4194518"/>
            <a:ext cx="6419850" cy="367214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ysDash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700" kern="0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CITS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3232525" y="4232552"/>
            <a:ext cx="665215" cy="126872"/>
          </a:xfrm>
          <a:prstGeom prst="rect">
            <a:avLst/>
          </a:prstGeom>
          <a:solidFill>
            <a:srgbClr val="6E6E87"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 err="1">
                <a:solidFill>
                  <a:srgbClr val="FFFFFF"/>
                </a:solidFill>
                <a:ea typeface="ＭＳ Ｐゴシック" charset="0"/>
                <a:cs typeface="Arial" charset="0"/>
              </a:rPr>
              <a:t>Datapower</a:t>
            </a:r>
            <a:r>
              <a:rPr lang="fr-FR" sz="800" b="1" kern="0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 1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7262810" y="4232552"/>
            <a:ext cx="408905" cy="126872"/>
          </a:xfrm>
          <a:prstGeom prst="rect">
            <a:avLst/>
          </a:prstGeom>
          <a:solidFill>
            <a:srgbClr val="6E6E87"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DPW 2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7725480" y="4230360"/>
            <a:ext cx="439315" cy="126872"/>
          </a:xfrm>
          <a:prstGeom prst="rect">
            <a:avLst/>
          </a:prstGeom>
          <a:solidFill>
            <a:srgbClr val="6E6E87"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DPW 4</a:t>
            </a:r>
          </a:p>
        </p:txBody>
      </p:sp>
      <p:sp>
        <p:nvSpPr>
          <p:cNvPr id="114" name="Rectangle 113"/>
          <p:cNvSpPr/>
          <p:nvPr/>
        </p:nvSpPr>
        <p:spPr bwMode="auto">
          <a:xfrm>
            <a:off x="4186917" y="4813188"/>
            <a:ext cx="665215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 err="1">
                <a:solidFill>
                  <a:srgbClr val="FFFFFF"/>
                </a:solidFill>
                <a:ea typeface="ＭＳ Ｐゴシック" charset="0"/>
                <a:cs typeface="Arial" charset="0"/>
              </a:rPr>
              <a:t>Datapower</a:t>
            </a:r>
            <a:r>
              <a:rPr lang="fr-FR" sz="800" b="1" kern="0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 5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3232525" y="4385207"/>
            <a:ext cx="251455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APIM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7259927" y="4380874"/>
            <a:ext cx="251455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APIM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3575541" y="4386296"/>
            <a:ext cx="322199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Portail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7518123" y="4378125"/>
            <a:ext cx="322199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Portail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7847063" y="4376435"/>
            <a:ext cx="322199" cy="126872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Portail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4181237" y="4230736"/>
            <a:ext cx="665215" cy="126872"/>
          </a:xfrm>
          <a:prstGeom prst="rect">
            <a:avLst/>
          </a:prstGeom>
          <a:solidFill>
            <a:srgbClr val="6E6E87"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 err="1">
                <a:solidFill>
                  <a:srgbClr val="FFFFFF"/>
                </a:solidFill>
                <a:ea typeface="ＭＳ Ｐゴシック" charset="0"/>
                <a:cs typeface="Arial" charset="0"/>
              </a:rPr>
              <a:t>Datapower</a:t>
            </a:r>
            <a:r>
              <a:rPr lang="fr-FR" sz="800" b="1" kern="0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 3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6165124" y="3821459"/>
            <a:ext cx="328744" cy="126872"/>
          </a:xfrm>
          <a:prstGeom prst="rect">
            <a:avLst/>
          </a:prstGeom>
          <a:pattFill prst="diagBrick">
            <a:fgClr>
              <a:srgbClr val="C40021">
                <a:lumMod val="40000"/>
                <a:lumOff val="60000"/>
              </a:srgbClr>
            </a:fgClr>
            <a:bgClr>
              <a:srgbClr val="FFFFFF"/>
            </a:bgClr>
          </a:pattFill>
          <a:ln w="12700">
            <a:solidFill>
              <a:srgbClr val="E60028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303030"/>
                </a:solidFill>
                <a:ea typeface="ＭＳ Ｐゴシック" charset="0"/>
                <a:cs typeface="Arial" charset="0"/>
              </a:rPr>
              <a:t>DPW 6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6164952" y="3985565"/>
            <a:ext cx="322199" cy="126872"/>
          </a:xfrm>
          <a:prstGeom prst="rect">
            <a:avLst/>
          </a:prstGeom>
          <a:pattFill prst="diagBrick">
            <a:fgClr>
              <a:srgbClr val="C40021">
                <a:lumMod val="40000"/>
                <a:lumOff val="60000"/>
              </a:srgbClr>
            </a:fgClr>
            <a:bgClr>
              <a:srgbClr val="FFFFFF"/>
            </a:bgClr>
          </a:pattFill>
          <a:ln w="12700">
            <a:solidFill>
              <a:srgbClr val="E60028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303030"/>
                </a:solidFill>
                <a:ea typeface="ＭＳ Ｐゴシック" charset="0"/>
                <a:cs typeface="Arial" charset="0"/>
              </a:rPr>
              <a:t>Portail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6690173" y="3986961"/>
            <a:ext cx="322199" cy="126872"/>
          </a:xfrm>
          <a:prstGeom prst="rect">
            <a:avLst/>
          </a:prstGeom>
          <a:pattFill prst="diagBrick">
            <a:fgClr>
              <a:srgbClr val="C40021">
                <a:lumMod val="40000"/>
                <a:lumOff val="60000"/>
              </a:srgbClr>
            </a:fgClr>
            <a:bgClr>
              <a:srgbClr val="FFFFFF"/>
            </a:bgClr>
          </a:pattFill>
          <a:ln w="12700">
            <a:solidFill>
              <a:srgbClr val="E60028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303030"/>
                </a:solidFill>
                <a:ea typeface="ＭＳ Ｐゴシック" charset="0"/>
                <a:cs typeface="Arial" charset="0"/>
              </a:rPr>
              <a:t>Portail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8532750" y="3983791"/>
            <a:ext cx="322199" cy="126872"/>
          </a:xfrm>
          <a:prstGeom prst="rect">
            <a:avLst/>
          </a:prstGeom>
          <a:pattFill prst="diagBrick">
            <a:fgClr>
              <a:srgbClr val="C40021">
                <a:lumMod val="40000"/>
                <a:lumOff val="60000"/>
              </a:srgbClr>
            </a:fgClr>
            <a:bgClr>
              <a:srgbClr val="FFFFFF"/>
            </a:bgClr>
          </a:pattFill>
          <a:ln w="12700">
            <a:solidFill>
              <a:srgbClr val="E60028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303030"/>
                </a:solidFill>
                <a:ea typeface="ＭＳ Ｐゴシック" charset="0"/>
                <a:cs typeface="Arial" charset="0"/>
              </a:rPr>
              <a:t>Portail</a:t>
            </a:r>
          </a:p>
        </p:txBody>
      </p:sp>
      <p:sp>
        <p:nvSpPr>
          <p:cNvPr id="125" name="Rectangle 124"/>
          <p:cNvSpPr/>
          <p:nvPr/>
        </p:nvSpPr>
        <p:spPr bwMode="auto">
          <a:xfrm>
            <a:off x="6691406" y="3823610"/>
            <a:ext cx="328744" cy="126872"/>
          </a:xfrm>
          <a:prstGeom prst="rect">
            <a:avLst/>
          </a:prstGeom>
          <a:pattFill prst="diagBrick">
            <a:fgClr>
              <a:srgbClr val="C40021">
                <a:lumMod val="40000"/>
                <a:lumOff val="60000"/>
              </a:srgbClr>
            </a:fgClr>
            <a:bgClr>
              <a:srgbClr val="FFFFFF"/>
            </a:bgClr>
          </a:pattFill>
          <a:ln w="12700">
            <a:solidFill>
              <a:srgbClr val="E60028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303030"/>
                </a:solidFill>
                <a:ea typeface="ＭＳ Ｐゴシック" charset="0"/>
                <a:cs typeface="Arial" charset="0"/>
              </a:rPr>
              <a:t>DPW 7</a:t>
            </a:r>
          </a:p>
        </p:txBody>
      </p:sp>
      <p:sp>
        <p:nvSpPr>
          <p:cNvPr id="126" name="Rectangle 125"/>
          <p:cNvSpPr/>
          <p:nvPr/>
        </p:nvSpPr>
        <p:spPr bwMode="auto">
          <a:xfrm>
            <a:off x="8269698" y="3819557"/>
            <a:ext cx="328744" cy="126872"/>
          </a:xfrm>
          <a:prstGeom prst="rect">
            <a:avLst/>
          </a:prstGeom>
          <a:pattFill prst="diagBrick">
            <a:fgClr>
              <a:srgbClr val="C40021">
                <a:lumMod val="40000"/>
                <a:lumOff val="60000"/>
              </a:srgbClr>
            </a:fgClr>
            <a:bgClr>
              <a:srgbClr val="FFFFFF"/>
            </a:bgClr>
          </a:pattFill>
          <a:ln w="12700">
            <a:solidFill>
              <a:srgbClr val="E60028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303030"/>
                </a:solidFill>
                <a:ea typeface="ＭＳ Ｐゴシック" charset="0"/>
                <a:cs typeface="Arial" charset="0"/>
              </a:rPr>
              <a:t>DPW 8</a:t>
            </a:r>
          </a:p>
        </p:txBody>
      </p:sp>
      <p:sp>
        <p:nvSpPr>
          <p:cNvPr id="127" name="Rectangle 126"/>
          <p:cNvSpPr/>
          <p:nvPr/>
        </p:nvSpPr>
        <p:spPr bwMode="auto">
          <a:xfrm>
            <a:off x="8764776" y="3815352"/>
            <a:ext cx="328744" cy="126872"/>
          </a:xfrm>
          <a:prstGeom prst="rect">
            <a:avLst/>
          </a:prstGeom>
          <a:pattFill prst="diagBrick">
            <a:fgClr>
              <a:srgbClr val="C40021">
                <a:lumMod val="40000"/>
                <a:lumOff val="60000"/>
              </a:srgbClr>
            </a:fgClr>
            <a:bgClr>
              <a:srgbClr val="FFFFFF"/>
            </a:bgClr>
          </a:pattFill>
          <a:ln w="12700">
            <a:solidFill>
              <a:srgbClr val="E60028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303030"/>
                </a:solidFill>
                <a:ea typeface="ＭＳ Ｐゴシック" charset="0"/>
                <a:cs typeface="Arial" charset="0"/>
              </a:rPr>
              <a:t>DPW 9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3234692" y="4808728"/>
            <a:ext cx="651989" cy="126872"/>
          </a:xfrm>
          <a:prstGeom prst="rect">
            <a:avLst/>
          </a:prstGeom>
          <a:pattFill prst="diagBrick">
            <a:fgClr>
              <a:srgbClr val="C40021">
                <a:lumMod val="40000"/>
                <a:lumOff val="60000"/>
              </a:srgbClr>
            </a:fgClr>
            <a:bgClr>
              <a:srgbClr val="FFFFFF"/>
            </a:bgClr>
          </a:pattFill>
          <a:ln w="12700">
            <a:solidFill>
              <a:srgbClr val="E60028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fr-FR" sz="800" b="1" kern="0" dirty="0">
                <a:solidFill>
                  <a:srgbClr val="303030"/>
                </a:solidFill>
                <a:ea typeface="ＭＳ Ｐゴシック" charset="0"/>
                <a:cs typeface="Arial" charset="0"/>
              </a:rPr>
              <a:t>DPW 10</a:t>
            </a:r>
          </a:p>
        </p:txBody>
      </p:sp>
      <p:cxnSp>
        <p:nvCxnSpPr>
          <p:cNvPr id="129" name="Connecteur droit avec flèche 128"/>
          <p:cNvCxnSpPr>
            <a:endCxn id="113" idx="1"/>
          </p:cNvCxnSpPr>
          <p:nvPr/>
        </p:nvCxnSpPr>
        <p:spPr bwMode="auto">
          <a:xfrm flipV="1">
            <a:off x="3539364" y="4293796"/>
            <a:ext cx="4186116" cy="502028"/>
          </a:xfrm>
          <a:prstGeom prst="straightConnector1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ysDot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ZoneTexte 129"/>
          <p:cNvSpPr txBox="1"/>
          <p:nvPr/>
        </p:nvSpPr>
        <p:spPr>
          <a:xfrm>
            <a:off x="7870368" y="6045927"/>
            <a:ext cx="4038600" cy="2286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r"/>
            <a:r>
              <a:rPr lang="fr-FR" sz="900" i="1" dirty="0"/>
              <a:t>Validé en </a:t>
            </a:r>
            <a:r>
              <a:rPr lang="fr-FR" sz="900" i="1" dirty="0" err="1"/>
              <a:t>CoAE</a:t>
            </a:r>
            <a:r>
              <a:rPr lang="fr-FR" sz="900" i="1" dirty="0"/>
              <a:t> DSP2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066800" y="1402308"/>
            <a:ext cx="665215" cy="238821"/>
          </a:xfrm>
          <a:prstGeom prst="rect">
            <a:avLst/>
          </a:prstGeom>
          <a:solidFill>
            <a:srgbClr val="6E6E87"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066799" y="1730190"/>
            <a:ext cx="665215" cy="238821"/>
          </a:xfrm>
          <a:prstGeom prst="rect">
            <a:avLst/>
          </a:prstGeom>
          <a:solidFill>
            <a:srgbClr val="C40021">
              <a:lumMod val="40000"/>
              <a:lumOff val="60000"/>
              <a:alpha val="50000"/>
            </a:srgbClr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066799" y="2057400"/>
            <a:ext cx="665215" cy="238821"/>
          </a:xfrm>
          <a:prstGeom prst="rect">
            <a:avLst/>
          </a:prstGeom>
          <a:pattFill prst="diagBrick">
            <a:fgClr>
              <a:srgbClr val="C40021">
                <a:lumMod val="40000"/>
                <a:lumOff val="60000"/>
              </a:srgbClr>
            </a:fgClr>
            <a:bgClr>
              <a:srgbClr val="FFFFFF"/>
            </a:bgClr>
          </a:pattFill>
          <a:ln w="12700">
            <a:solidFill>
              <a:srgbClr val="E60028"/>
            </a:solidFill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800" b="1" kern="0" dirty="0">
              <a:solidFill>
                <a:srgbClr val="303030"/>
              </a:solidFill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941994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846 0.07685 L -0.35846 0.07708 C -0.35416 0.07615 -0.34583 0.07592 -0.34049 0.07407 C -0.33932 0.07361 -0.33086 0.06921 -0.32773 0.06852 C -0.32526 0.06782 -0.32265 0.06759 -0.32031 0.06713 C -0.31849 0.06666 -0.31679 0.0662 -0.31497 0.06574 C -0.31341 0.06481 -0.31211 0.06342 -0.31054 0.06296 C -0.30781 0.06203 -0.30495 0.0618 -0.30221 0.06157 C -0.29245 0.06088 -0.28268 0.06065 -0.27291 0.06018 C -0.272 0.05972 -0.27096 0.05926 -0.26992 0.05879 C -0.25651 0.05555 -0.25468 0.05602 -0.24049 0.05486 C -0.23685 0.05347 -0.23607 0.05347 -0.23229 0.05069 C -0.23138 0.05 -0.23047 0.04884 -0.22929 0.04815 C -0.22812 0.04745 -0.22682 0.04722 -0.22565 0.04676 C -0.22461 0.04629 -0.22357 0.04583 -0.22252 0.04537 C -0.22239 0.04537 -0.21406 0.04259 -0.21211 0.0412 C -0.2108 0.04051 -0.2095 0.03935 -0.20833 0.03865 C -0.20703 0.03796 -0.20573 0.03773 -0.20442 0.03727 C -0.20247 0.03634 -0.20052 0.03518 -0.19857 0.03449 C -0.19726 0.03403 -0.19596 0.03356 -0.19479 0.0331 C -0.19479 0.03333 -0.18724 0.02963 -0.1858 0.02893 C -0.18476 0.02847 -0.18372 0.02778 -0.18268 0.02754 L -0.17604 0.02615 C -0.17422 0.02453 -0.17213 0.02222 -0.16992 0.02222 L -0.04297 0.02106 C -0.0401 0.01921 -0.03802 0.01828 -0.03554 0.01551 C -0.03437 0.01435 -0.03346 0.01273 -0.03242 0.01134 C -0.03125 0.00995 -0.02995 0.00856 -0.02864 0.00717 C -0.0263 0.0044 -0.0263 0.00393 -0.02343 0.00185 C -0.022 0.00069 -0.02044 2.59259E-6 -0.01888 -0.00093 C -0.01679 -0.00232 -0.01601 -0.00278 -0.01367 -0.00371 C -0.01224 -0.00417 -0.01067 -0.00486 -0.00911 -0.0051 C -0.00664 -0.0051 -0.00416 -0.0051 -0.00156 -0.0051 L -2.5E-6 0.00046 " pathEditMode="relative" rAng="0" ptsTypes="AAAAAAAAAAAAAAAAAAAAAAAAAAAAAAAAAA">
                                      <p:cBhvr>
                                        <p:cTn id="6" dur="5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17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" dur="50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" dur="50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SSOPv2 – API Management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028641"/>
              </p:ext>
            </p:extLst>
          </p:nvPr>
        </p:nvGraphicFramePr>
        <p:xfrm>
          <a:off x="514350" y="923925"/>
          <a:ext cx="11201400" cy="51484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51258">
                  <a:extLst>
                    <a:ext uri="{9D8B030D-6E8A-4147-A177-3AD203B41FA5}">
                      <a16:colId xmlns:a16="http://schemas.microsoft.com/office/drawing/2014/main" val="3630591649"/>
                    </a:ext>
                  </a:extLst>
                </a:gridCol>
                <a:gridCol w="4275071">
                  <a:extLst>
                    <a:ext uri="{9D8B030D-6E8A-4147-A177-3AD203B41FA5}">
                      <a16:colId xmlns:a16="http://schemas.microsoft.com/office/drawing/2014/main" val="2527280267"/>
                    </a:ext>
                  </a:extLst>
                </a:gridCol>
                <a:gridCol w="4275071">
                  <a:extLst>
                    <a:ext uri="{9D8B030D-6E8A-4147-A177-3AD203B41FA5}">
                      <a16:colId xmlns:a16="http://schemas.microsoft.com/office/drawing/2014/main" val="109407557"/>
                    </a:ext>
                  </a:extLst>
                </a:gridCol>
              </a:tblGrid>
              <a:tr h="491752">
                <a:tc>
                  <a:txBody>
                    <a:bodyPr/>
                    <a:lstStyle/>
                    <a:p>
                      <a:r>
                        <a:rPr lang="fr-FR" sz="1400" dirty="0"/>
                        <a:t>Thème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Gains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Coûts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792234"/>
                  </a:ext>
                </a:extLst>
              </a:tr>
              <a:tr h="1252957">
                <a:tc>
                  <a:txBody>
                    <a:bodyPr/>
                    <a:lstStyle/>
                    <a:p>
                      <a:r>
                        <a:rPr lang="fr-FR" sz="1400" b="1" dirty="0" err="1"/>
                        <a:t>Plateforme</a:t>
                      </a:r>
                      <a:r>
                        <a:rPr lang="fr-FR" sz="1400" b="1" dirty="0"/>
                        <a:t> interne</a:t>
                      </a:r>
                    </a:p>
                    <a:p>
                      <a:r>
                        <a:rPr lang="fr-FR" sz="1400" b="1" dirty="0"/>
                        <a:t>Robustesse</a:t>
                      </a:r>
                      <a:r>
                        <a:rPr lang="fr-FR" sz="1400" b="1" baseline="0" dirty="0"/>
                        <a:t> et performances</a:t>
                      </a:r>
                      <a:endParaRPr lang="fr-F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Robustesse locale et</a:t>
                      </a:r>
                      <a:r>
                        <a:rPr lang="fr-FR" sz="1400" baseline="0" dirty="0"/>
                        <a:t> hors région active – modèle Saphir</a:t>
                      </a:r>
                    </a:p>
                    <a:p>
                      <a:r>
                        <a:rPr lang="fr-FR" sz="1400" baseline="0" dirty="0"/>
                        <a:t>(contre robustesse locale + secours à froid – modèle Emeraude)</a:t>
                      </a:r>
                    </a:p>
                    <a:p>
                      <a:endParaRPr lang="fr-FR" sz="1400" baseline="0" dirty="0"/>
                    </a:p>
                    <a:p>
                      <a:r>
                        <a:rPr lang="fr-FR" sz="1400" baseline="0" dirty="0"/>
                        <a:t>Charge admissible doublée (mais pas de problème de saturation à date)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Coût projet de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/>
                        <a:t>Déplacement</a:t>
                      </a:r>
                      <a:r>
                        <a:rPr lang="fr-FR" sz="1400" baseline="0" dirty="0"/>
                        <a:t> d’un </a:t>
                      </a:r>
                      <a:r>
                        <a:rPr lang="fr-FR" sz="1400" baseline="0" dirty="0" err="1"/>
                        <a:t>datapower</a:t>
                      </a:r>
                      <a:r>
                        <a:rPr lang="fr-FR" sz="1400" baseline="0" dirty="0"/>
                        <a:t> physique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baseline="0" dirty="0"/>
                        <a:t>Configuration </a:t>
                      </a:r>
                      <a:r>
                        <a:rPr lang="fr-FR" sz="1400" baseline="0" dirty="0" err="1"/>
                        <a:t>load</a:t>
                      </a:r>
                      <a:r>
                        <a:rPr lang="fr-FR" sz="1400" baseline="0" dirty="0"/>
                        <a:t> </a:t>
                      </a:r>
                      <a:r>
                        <a:rPr lang="fr-FR" sz="1400" baseline="0" dirty="0" err="1"/>
                        <a:t>balancing</a:t>
                      </a:r>
                      <a:r>
                        <a:rPr lang="fr-FR" sz="1400" baseline="0" dirty="0"/>
                        <a:t> &amp; GSLB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sz="14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552192"/>
                  </a:ext>
                </a:extLst>
              </a:tr>
              <a:tr h="1252957">
                <a:tc>
                  <a:txBody>
                    <a:bodyPr/>
                    <a:lstStyle/>
                    <a:p>
                      <a:r>
                        <a:rPr lang="fr-FR" sz="1400" b="1" dirty="0" err="1"/>
                        <a:t>Plateforme</a:t>
                      </a:r>
                      <a:r>
                        <a:rPr lang="fr-FR" sz="1400" b="1" dirty="0"/>
                        <a:t> interne</a:t>
                      </a:r>
                    </a:p>
                    <a:p>
                      <a:r>
                        <a:rPr lang="fr-FR" sz="1400" b="1" dirty="0"/>
                        <a:t>Exploitabilité</a:t>
                      </a:r>
                    </a:p>
                    <a:p>
                      <a:endParaRPr lang="fr-F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400" dirty="0"/>
                        <a:t>Support 24x7 avec astreintes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Astreintes hors heures ouvrées (365jx24h</a:t>
                      </a:r>
                      <a:r>
                        <a:rPr lang="fr-FR" sz="1400" baseline="0" dirty="0"/>
                        <a:t> – 210jx10h ) x ~4€/h ~= 27k€</a:t>
                      </a:r>
                    </a:p>
                    <a:p>
                      <a:r>
                        <a:rPr lang="fr-FR" sz="1400" baseline="0" dirty="0"/>
                        <a:t>/!\ Identification des compétences et du volontariat pour réaliser ces astreintes</a:t>
                      </a: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80859"/>
                  </a:ext>
                </a:extLst>
              </a:tr>
              <a:tr h="1818809">
                <a:tc>
                  <a:txBody>
                    <a:bodyPr/>
                    <a:lstStyle/>
                    <a:p>
                      <a:r>
                        <a:rPr lang="fr-FR" sz="1400" b="1" dirty="0" err="1"/>
                        <a:t>Plateforme</a:t>
                      </a:r>
                      <a:r>
                        <a:rPr lang="fr-FR" sz="1400" b="1" baseline="0" dirty="0"/>
                        <a:t> Open API</a:t>
                      </a:r>
                      <a:endParaRPr lang="fr-F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Préparation de la </a:t>
                      </a:r>
                      <a:r>
                        <a:rPr lang="fr-FR" sz="1400" dirty="0" err="1"/>
                        <a:t>plateforme</a:t>
                      </a:r>
                      <a:r>
                        <a:rPr lang="fr-FR" sz="1400" dirty="0"/>
                        <a:t> (inexistante jusqu’ici) aux fins de :</a:t>
                      </a:r>
                      <a:endParaRPr lang="fr-FR" sz="14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baseline="0" dirty="0"/>
                        <a:t>Projets réglementaires (DSP2)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baseline="0" dirty="0"/>
                        <a:t>Projets en cours (</a:t>
                      </a:r>
                      <a:r>
                        <a:rPr lang="fr-FR" sz="1400" baseline="0" dirty="0" err="1"/>
                        <a:t>Paylib</a:t>
                      </a:r>
                      <a:r>
                        <a:rPr lang="fr-FR" sz="1400" baseline="0" dirty="0"/>
                        <a:t> P2P, GDPR, …)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dirty="0"/>
                        <a:t>Opportunités stratégiques (Open</a:t>
                      </a:r>
                      <a:r>
                        <a:rPr lang="fr-FR" sz="1400" baseline="0" dirty="0"/>
                        <a:t> API – </a:t>
                      </a:r>
                      <a:r>
                        <a:rPr lang="fr-FR" sz="1400" baseline="0" dirty="0" err="1"/>
                        <a:t>BaaP</a:t>
                      </a:r>
                      <a:r>
                        <a:rPr lang="fr-FR" sz="1400" baseline="0" dirty="0"/>
                        <a:t>, </a:t>
                      </a:r>
                      <a:r>
                        <a:rPr lang="fr-FR" sz="1400" baseline="0" dirty="0" err="1"/>
                        <a:t>BaaS</a:t>
                      </a:r>
                      <a:r>
                        <a:rPr lang="fr-FR" sz="1400" baseline="0" dirty="0"/>
                        <a:t>, )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2800 PVU</a:t>
                      </a:r>
                      <a:r>
                        <a:rPr lang="fr-FR" sz="1400" baseline="0" dirty="0"/>
                        <a:t> supplémentaires, dans le cadre du </a:t>
                      </a:r>
                      <a:r>
                        <a:rPr lang="fr-FR" sz="1400" baseline="0" dirty="0" err="1"/>
                        <a:t>mix&amp;match</a:t>
                      </a:r>
                      <a:r>
                        <a:rPr lang="fr-FR" sz="1400" baseline="0" dirty="0"/>
                        <a:t> prépayé sur le contrat SRA</a:t>
                      </a:r>
                    </a:p>
                    <a:p>
                      <a:endParaRPr lang="fr-FR" sz="1400" baseline="0" dirty="0"/>
                    </a:p>
                    <a:p>
                      <a:r>
                        <a:rPr lang="fr-FR" sz="1400" baseline="0" dirty="0"/>
                        <a:t>/!\ </a:t>
                      </a:r>
                      <a:r>
                        <a:rPr lang="fr-FR" sz="1400" baseline="0" dirty="0" err="1"/>
                        <a:t>Mutalisation</a:t>
                      </a:r>
                      <a:r>
                        <a:rPr lang="fr-FR" sz="1400" baseline="0" dirty="0"/>
                        <a:t> des enseignes CDN et BDDF sur la </a:t>
                      </a:r>
                      <a:r>
                        <a:rPr lang="fr-FR" sz="1400" baseline="0" dirty="0" err="1"/>
                        <a:t>plateforme</a:t>
                      </a:r>
                      <a:r>
                        <a:rPr lang="fr-FR" sz="1400" baseline="0" dirty="0"/>
                        <a:t> Open API comme sur la </a:t>
                      </a:r>
                      <a:r>
                        <a:rPr lang="fr-FR" sz="1400" baseline="0" dirty="0" err="1"/>
                        <a:t>plateforme</a:t>
                      </a:r>
                      <a:r>
                        <a:rPr lang="fr-FR" sz="1400" baseline="0" dirty="0"/>
                        <a:t> interne (</a:t>
                      </a:r>
                      <a:r>
                        <a:rPr lang="fr-FR" sz="1400" baseline="0" dirty="0" err="1"/>
                        <a:t>yc</a:t>
                      </a:r>
                      <a:r>
                        <a:rPr lang="fr-FR" sz="1400" baseline="0" dirty="0"/>
                        <a:t> DMZ commune)</a:t>
                      </a:r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96706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37918797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b="1" dirty="0"/>
              <a:t>Publiez vos APIs !</a:t>
            </a:r>
          </a:p>
          <a:p>
            <a:endParaRPr lang="fr-FR" sz="1600" b="1" dirty="0"/>
          </a:p>
          <a:p>
            <a:endParaRPr lang="fr-FR" sz="1600" b="1" dirty="0"/>
          </a:p>
        </p:txBody>
      </p:sp>
      <p:sp>
        <p:nvSpPr>
          <p:cNvPr id="15" name="Bulle narrative : rectangle 14">
            <a:extLst>
              <a:ext uri="{FF2B5EF4-FFF2-40B4-BE49-F238E27FC236}">
                <a16:creationId xmlns:a16="http://schemas.microsoft.com/office/drawing/2014/main" id="{FD5E1293-DA37-4A00-85D1-3918B1F8482A}"/>
              </a:ext>
            </a:extLst>
          </p:cNvPr>
          <p:cNvSpPr/>
          <p:nvPr/>
        </p:nvSpPr>
        <p:spPr>
          <a:xfrm>
            <a:off x="7086600" y="1043571"/>
            <a:ext cx="4743938" cy="2455353"/>
          </a:xfrm>
          <a:prstGeom prst="wedgeRectCallout">
            <a:avLst>
              <a:gd name="adj1" fmla="val -68931"/>
              <a:gd name="adj2" fmla="val 43857"/>
            </a:avLst>
          </a:prstGeom>
          <a:solidFill>
            <a:schemeClr val="accent6">
              <a:alpha val="50000"/>
            </a:schemeClr>
          </a:solidFill>
          <a:ln w="38100" cap="rnd">
            <a:solidFill>
              <a:schemeClr val="tx1">
                <a:lumMod val="65000"/>
                <a:lumOff val="35000"/>
              </a:schemeClr>
            </a:solidFill>
            <a:bevel/>
          </a:ln>
          <a:effectLst>
            <a:outerShdw blurRad="25400" dist="50800" dir="2700000" algn="tl" rotWithShape="0">
              <a:schemeClr val="bg1">
                <a:lumMod val="50000"/>
                <a:alpha val="2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52000" indent="-2520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Importez le fichier </a:t>
            </a:r>
            <a:r>
              <a:rPr lang="fr-F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Swagger</a:t>
            </a:r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52000" indent="-2520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Configurez les </a:t>
            </a:r>
            <a:r>
              <a:rPr lang="fr-F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URLs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 </a:t>
            </a:r>
            <a:r>
              <a:rPr lang="fr-F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back-end</a:t>
            </a:r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52000" indent="-2520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Vérifiez la documentation / contact / …</a:t>
            </a:r>
          </a:p>
          <a:p>
            <a:pPr marL="1152000" indent="-2520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Configurez le produit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SSOPv2 – API Management</a:t>
            </a:r>
            <a:endParaRPr lang="fr-FR" dirty="0"/>
          </a:p>
        </p:txBody>
      </p:sp>
      <p:pic>
        <p:nvPicPr>
          <p:cNvPr id="10" name="Picture 2" descr="Résultat de recherche d'images pour &quot;swagger open api&quot;">
            <a:extLst>
              <a:ext uri="{FF2B5EF4-FFF2-40B4-BE49-F238E27FC236}">
                <a16:creationId xmlns:a16="http://schemas.microsoft.com/office/drawing/2014/main" id="{9F42A119-B88B-462A-B794-4FA2B733F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6400"/>
            <a:ext cx="1225005" cy="122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ésultat de recherche d'images pour &quot;postman&quot;">
            <a:extLst>
              <a:ext uri="{FF2B5EF4-FFF2-40B4-BE49-F238E27FC236}">
                <a16:creationId xmlns:a16="http://schemas.microsoft.com/office/drawing/2014/main" id="{91C9D1D1-EAF3-4E5D-A374-0D0B7256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3048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ésultat de recherche d'images pour &quot;api connect&quot;">
            <a:extLst>
              <a:ext uri="{FF2B5EF4-FFF2-40B4-BE49-F238E27FC236}">
                <a16:creationId xmlns:a16="http://schemas.microsoft.com/office/drawing/2014/main" id="{ABF8CAF2-06DB-4D6B-8F36-F734B7D0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2819400"/>
            <a:ext cx="2193925" cy="143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ésultat de recherche d'images pour &quot;Exclamation&quot;">
            <a:extLst>
              <a:ext uri="{FF2B5EF4-FFF2-40B4-BE49-F238E27FC236}">
                <a16:creationId xmlns:a16="http://schemas.microsoft.com/office/drawing/2014/main" id="{FCF049BD-76FC-450F-B73E-6D411094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865" y="1849244"/>
            <a:ext cx="844005" cy="84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angle droit 3">
            <a:extLst>
              <a:ext uri="{FF2B5EF4-FFF2-40B4-BE49-F238E27FC236}">
                <a16:creationId xmlns:a16="http://schemas.microsoft.com/office/drawing/2014/main" id="{F71278B2-C303-448E-AEBC-960C14905056}"/>
              </a:ext>
            </a:extLst>
          </p:cNvPr>
          <p:cNvSpPr/>
          <p:nvPr/>
        </p:nvSpPr>
        <p:spPr>
          <a:xfrm rot="5400000">
            <a:off x="2725131" y="2944304"/>
            <a:ext cx="1015942" cy="949176"/>
          </a:xfrm>
          <a:prstGeom prst="bentUpArrow">
            <a:avLst/>
          </a:prstGeom>
          <a:solidFill>
            <a:schemeClr val="accent5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1" name="Flèche : angle droit 20">
            <a:extLst>
              <a:ext uri="{FF2B5EF4-FFF2-40B4-BE49-F238E27FC236}">
                <a16:creationId xmlns:a16="http://schemas.microsoft.com/office/drawing/2014/main" id="{7984640E-F863-4496-9A5C-5FC6BC06C618}"/>
              </a:ext>
            </a:extLst>
          </p:cNvPr>
          <p:cNvSpPr/>
          <p:nvPr/>
        </p:nvSpPr>
        <p:spPr>
          <a:xfrm rot="5400000">
            <a:off x="6549485" y="4248336"/>
            <a:ext cx="1015942" cy="949176"/>
          </a:xfrm>
          <a:prstGeom prst="bentUpArrow">
            <a:avLst/>
          </a:prstGeom>
          <a:solidFill>
            <a:schemeClr val="accent5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378105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CONTEXTE ET OBJECTIFS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b="1" dirty="0"/>
              <a:t>Contexte</a:t>
            </a:r>
            <a:endParaRPr lang="fr-FR" sz="1600" b="1" dirty="0"/>
          </a:p>
          <a:p>
            <a:pPr lvl="1"/>
            <a:r>
              <a:rPr lang="fr-FR" sz="1600" dirty="0"/>
              <a:t>En 2016, plusieurs </a:t>
            </a:r>
            <a:r>
              <a:rPr lang="fr-FR" sz="1600" dirty="0" err="1"/>
              <a:t>CoAE</a:t>
            </a:r>
            <a:r>
              <a:rPr lang="fr-FR" sz="1600" dirty="0"/>
              <a:t> et </a:t>
            </a:r>
            <a:r>
              <a:rPr lang="fr-FR" sz="1600" dirty="0" err="1"/>
              <a:t>CoPil</a:t>
            </a:r>
            <a:r>
              <a:rPr lang="fr-FR" sz="1600" dirty="0"/>
              <a:t> d’Architecture ont été organisés afin d’entériner le nouveaux cadre de référence Digital Agence pour la construction des applications et </a:t>
            </a:r>
            <a:r>
              <a:rPr lang="fr-FR" sz="1600" dirty="0" err="1"/>
              <a:t>microservices</a:t>
            </a:r>
            <a:r>
              <a:rPr lang="fr-FR" sz="1600" dirty="0"/>
              <a:t> custom</a:t>
            </a:r>
          </a:p>
          <a:p>
            <a:pPr lvl="1"/>
            <a:r>
              <a:rPr lang="fr-FR" sz="1600" dirty="0"/>
              <a:t>Pendant 12 mois, de nombreux projets ont été lancés dans le respect de ce cadre de référence</a:t>
            </a:r>
          </a:p>
          <a:p>
            <a:pPr lvl="1"/>
            <a:r>
              <a:rPr lang="fr-FR" sz="1600" dirty="0"/>
              <a:t>Forts de ces expériences projets, plusieurs sujets récurrents, points de difficultés, lacunes et surtout idées d’amélioration ont été rencontrés / imaginés, et donnent naissance à ce </a:t>
            </a:r>
            <a:r>
              <a:rPr lang="fr-FR" sz="1600" dirty="0" err="1"/>
              <a:t>rafraichissement</a:t>
            </a:r>
            <a:r>
              <a:rPr lang="fr-FR" sz="1600" dirty="0"/>
              <a:t>.</a:t>
            </a:r>
          </a:p>
          <a:p>
            <a:endParaRPr lang="fr-FR" sz="1600" b="1" dirty="0"/>
          </a:p>
          <a:p>
            <a:r>
              <a:rPr lang="fr-FR" sz="1800" b="1" dirty="0"/>
              <a:t>Objectifs :</a:t>
            </a:r>
          </a:p>
          <a:p>
            <a:pPr lvl="1"/>
            <a:r>
              <a:rPr lang="fr-FR" sz="1600" dirty="0"/>
              <a:t>Nous : </a:t>
            </a:r>
          </a:p>
          <a:p>
            <a:pPr lvl="2"/>
            <a:r>
              <a:rPr lang="fr-FR" sz="1600" dirty="0"/>
              <a:t>Partager notre vision à date du style d’architecture cohérent avec nos enjeux et possibilités</a:t>
            </a:r>
          </a:p>
          <a:p>
            <a:pPr lvl="2"/>
            <a:r>
              <a:rPr lang="fr-FR" sz="1600" dirty="0"/>
              <a:t>Vous montrer que c’est possible, simple et rapide à mettre en œuvre</a:t>
            </a:r>
          </a:p>
          <a:p>
            <a:pPr lvl="1"/>
            <a:r>
              <a:rPr lang="fr-FR" sz="1600" dirty="0"/>
              <a:t>Vous :</a:t>
            </a:r>
          </a:p>
          <a:p>
            <a:pPr lvl="2"/>
            <a:r>
              <a:rPr lang="fr-FR" sz="1600" dirty="0"/>
              <a:t>Posez vos question, en séance si le temps le permet, ou via Rocket Chat</a:t>
            </a:r>
          </a:p>
          <a:p>
            <a:pPr lvl="3"/>
            <a:r>
              <a:rPr lang="fr-FR" sz="1600" dirty="0">
                <a:hlinkClick r:id="rId3"/>
              </a:rPr>
              <a:t>http://go/rcfallupdate</a:t>
            </a:r>
            <a:endParaRPr lang="fr-FR" sz="1600" dirty="0"/>
          </a:p>
          <a:p>
            <a:pPr lvl="2"/>
            <a:r>
              <a:rPr lang="fr-FR" sz="1600" dirty="0"/>
              <a:t>Faites nous part de vos besoins, idées d’amélioration, attentes projets…</a:t>
            </a:r>
          </a:p>
          <a:p>
            <a:pPr lvl="1"/>
            <a:endParaRPr lang="fr-FR" sz="1600" dirty="0"/>
          </a:p>
          <a:p>
            <a:pPr lvl="1"/>
            <a:endParaRPr lang="fr-FR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674156"/>
      </p:ext>
    </p:extLst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SSOPv2 – API Management</a:t>
            </a:r>
            <a:endParaRPr lang="fr-FR" dirty="0"/>
          </a:p>
        </p:txBody>
      </p:sp>
      <p:sp>
        <p:nvSpPr>
          <p:cNvPr id="17" name="Espace réservé du contenu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b="1" dirty="0" err="1"/>
              <a:t>Customization</a:t>
            </a:r>
            <a:r>
              <a:rPr lang="fr-FR" sz="1600" b="1" dirty="0"/>
              <a:t> du portail développeurs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b="876"/>
          <a:stretch>
            <a:fillRect/>
          </a:stretch>
        </p:blipFill>
        <p:spPr bwMode="auto">
          <a:xfrm>
            <a:off x="228600" y="1360463"/>
            <a:ext cx="661988" cy="3054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6672" y="1360463"/>
            <a:ext cx="5314950" cy="500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672" y="1864519"/>
            <a:ext cx="5317331" cy="255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print"/>
          <a:srcRect l="831" t="7829" r="1663" b="4319"/>
          <a:stretch>
            <a:fillRect/>
          </a:stretch>
        </p:blipFill>
        <p:spPr bwMode="auto">
          <a:xfrm>
            <a:off x="3851471" y="2767213"/>
            <a:ext cx="3166957" cy="292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/>
          <a:srcRect l="432" t="7829" r="1511" b="4319"/>
          <a:stretch>
            <a:fillRect/>
          </a:stretch>
        </p:blipFill>
        <p:spPr bwMode="auto">
          <a:xfrm>
            <a:off x="7456409" y="2767260"/>
            <a:ext cx="4088616" cy="2928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/>
          <p:cNvSpPr txBox="1"/>
          <p:nvPr/>
        </p:nvSpPr>
        <p:spPr>
          <a:xfrm>
            <a:off x="7870368" y="6045927"/>
            <a:ext cx="4038600" cy="2286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r"/>
            <a:r>
              <a:rPr lang="fr-FR" sz="900" i="1" dirty="0"/>
              <a:t>Voire les détails sur la </a:t>
            </a:r>
            <a:r>
              <a:rPr lang="fr-FR" sz="900" i="1" dirty="0" err="1"/>
              <a:t>customization</a:t>
            </a:r>
            <a:r>
              <a:rPr lang="fr-FR" sz="900" i="1" dirty="0"/>
              <a:t> du portail développeur interne : </a:t>
            </a:r>
            <a:r>
              <a:rPr lang="fr-FR" sz="900" i="1" dirty="0">
                <a:hlinkClick r:id="rId8"/>
              </a:rPr>
              <a:t>https://sbc.safe.socgen/docs/DOC-230102</a:t>
            </a:r>
            <a:endParaRPr lang="fr-FR" sz="9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363449"/>
      </p:ext>
    </p:ext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143250"/>
            <a:ext cx="11582400" cy="571500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0" cap="none" dirty="0">
                <a:solidFill>
                  <a:schemeClr val="bg1"/>
                </a:solidFill>
                <a:latin typeface="Source Sans Pro"/>
              </a:rPr>
              <a:t>2017 Fall Update</a:t>
            </a:r>
            <a:r>
              <a:rPr lang="en-US" sz="4400" b="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</a:t>
            </a:r>
            <a:r>
              <a:rPr lang="en-US" sz="4400" b="0" cap="none" dirty="0">
                <a:latin typeface="Source Sans Pro"/>
                <a:ea typeface="+mn-ea"/>
                <a:cs typeface="+mn-cs"/>
              </a:rPr>
              <a:t>|</a:t>
            </a:r>
            <a:r>
              <a:rPr lang="en-US" sz="44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”</a:t>
            </a:r>
            <a:r>
              <a:rPr lang="en-US" sz="4400" cap="none" dirty="0" err="1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Exploitabilité</a:t>
            </a:r>
            <a:r>
              <a:rPr lang="en-US" sz="44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”</a:t>
            </a:r>
            <a:endParaRPr lang="en-GB" sz="4000" b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8BEBF1-401F-4744-986F-5A3A334A46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27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"/>
            <a:ext cx="25908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3667186"/>
      </p:ext>
    </p:extLst>
  </p:cSld>
  <p:clrMapOvr>
    <a:masterClrMapping/>
  </p:clrMapOvr>
  <p:transition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EXPLOITABILITé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b="1" dirty="0" err="1"/>
              <a:t>What</a:t>
            </a:r>
            <a:r>
              <a:rPr lang="fr-FR" sz="1400" b="1" dirty="0"/>
              <a:t> ?</a:t>
            </a:r>
          </a:p>
          <a:p>
            <a:pPr lvl="1"/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261457"/>
              </p:ext>
            </p:extLst>
          </p:nvPr>
        </p:nvGraphicFramePr>
        <p:xfrm>
          <a:off x="304800" y="1532964"/>
          <a:ext cx="11582400" cy="448918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3018897522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55191180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84267587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477971876"/>
                    </a:ext>
                  </a:extLst>
                </a:gridCol>
              </a:tblGrid>
              <a:tr h="216904">
                <a:tc>
                  <a:txBody>
                    <a:bodyPr/>
                    <a:lstStyle/>
                    <a:p>
                      <a:r>
                        <a:rPr lang="fr-FR" sz="1200" dirty="0"/>
                        <a:t>Thème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Sous-thème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Maturité </a:t>
                      </a:r>
                      <a:r>
                        <a:rPr lang="fr-FR" sz="1200" b="0" dirty="0"/>
                        <a:t>(progrès</a:t>
                      </a:r>
                      <a:r>
                        <a:rPr lang="fr-FR" sz="1200" b="0" baseline="0" dirty="0"/>
                        <a:t> avec le projet :         )</a:t>
                      </a:r>
                      <a:endParaRPr lang="fr-FR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5752586"/>
                  </a:ext>
                </a:extLst>
              </a:tr>
              <a:tr h="267416">
                <a:tc rowSpan="3">
                  <a:txBody>
                    <a:bodyPr/>
                    <a:lstStyle/>
                    <a:p>
                      <a:pPr marL="0" lvl="2" algn="l" defTabSz="914423" rtl="0" eaLnBrk="1" latinLnBrk="0" hangingPunct="1"/>
                      <a:r>
                        <a:rPr lang="fr-F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Administration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Démarrage / redémarrage / arrêt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PAAP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745185"/>
                  </a:ext>
                </a:extLst>
              </a:tr>
              <a:tr h="374383"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Déploiement / Suppression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PAAP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824947"/>
                  </a:ext>
                </a:extLst>
              </a:tr>
              <a:tr h="267416"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Redéploiement / </a:t>
                      </a:r>
                      <a:r>
                        <a:rPr lang="fr-FR" sz="1200" dirty="0" err="1"/>
                        <a:t>blue</a:t>
                      </a:r>
                      <a:r>
                        <a:rPr lang="fr-FR" sz="1200" dirty="0"/>
                        <a:t>-green…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PAAP, SSOP, RBV/RVC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212092"/>
                  </a:ext>
                </a:extLst>
              </a:tr>
              <a:tr h="267416">
                <a:tc rowSpan="3">
                  <a:txBody>
                    <a:bodyPr/>
                    <a:lstStyle/>
                    <a:p>
                      <a:r>
                        <a:rPr lang="fr-FR" sz="1200" dirty="0"/>
                        <a:t>Surveillance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Etat du processus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Nagios (</a:t>
                      </a:r>
                      <a:r>
                        <a:rPr lang="fr-FR" sz="1200" dirty="0" err="1"/>
                        <a:t>hprod</a:t>
                      </a:r>
                      <a:r>
                        <a:rPr lang="fr-FR" sz="1200" dirty="0"/>
                        <a:t>)</a:t>
                      </a:r>
                      <a:r>
                        <a:rPr lang="fr-FR" sz="1200" baseline="0" dirty="0"/>
                        <a:t> / </a:t>
                      </a:r>
                      <a:r>
                        <a:rPr lang="fr-FR" sz="1200" baseline="0" dirty="0" err="1"/>
                        <a:t>Patrol</a:t>
                      </a:r>
                      <a:r>
                        <a:rPr lang="fr-FR" sz="1200" baseline="0" dirty="0"/>
                        <a:t> (</a:t>
                      </a:r>
                      <a:r>
                        <a:rPr lang="fr-FR" sz="1200" baseline="0" dirty="0" err="1"/>
                        <a:t>prod</a:t>
                      </a:r>
                      <a:r>
                        <a:rPr lang="fr-FR" sz="1200" baseline="0" dirty="0"/>
                        <a:t>)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885175"/>
                  </a:ext>
                </a:extLst>
              </a:tr>
              <a:tr h="374383"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Consommation ressources système (mémoire, CPU, FS, disque, réseau)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Nagios (</a:t>
                      </a:r>
                      <a:r>
                        <a:rPr lang="fr-FR" sz="1200" dirty="0" err="1"/>
                        <a:t>hprod</a:t>
                      </a:r>
                      <a:r>
                        <a:rPr lang="fr-FR" sz="1200" dirty="0"/>
                        <a:t>)</a:t>
                      </a:r>
                      <a:r>
                        <a:rPr lang="fr-FR" sz="1200" baseline="0" dirty="0"/>
                        <a:t> / </a:t>
                      </a:r>
                      <a:r>
                        <a:rPr lang="fr-FR" sz="1200" baseline="0" dirty="0" err="1"/>
                        <a:t>Patrol</a:t>
                      </a:r>
                      <a:r>
                        <a:rPr lang="fr-FR" sz="1200" baseline="0" dirty="0"/>
                        <a:t> (</a:t>
                      </a:r>
                      <a:r>
                        <a:rPr lang="fr-FR" sz="1200" baseline="0" dirty="0" err="1"/>
                        <a:t>prod</a:t>
                      </a:r>
                      <a:r>
                        <a:rPr lang="fr-FR" sz="1200" baseline="0" dirty="0"/>
                        <a:t>)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020794"/>
                  </a:ext>
                </a:extLst>
              </a:tr>
              <a:tr h="374383"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Métriques intra-application (pools de connexion, etc…)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AppDynamics</a:t>
                      </a:r>
                      <a:r>
                        <a:rPr lang="fr-FR" sz="1200" dirty="0"/>
                        <a:t> (APM éditeur)</a:t>
                      </a:r>
                    </a:p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dirty="0"/>
                    </a:p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Dropwizard</a:t>
                      </a:r>
                      <a:r>
                        <a:rPr lang="fr-FR" sz="1200" dirty="0"/>
                        <a:t>, </a:t>
                      </a:r>
                      <a:r>
                        <a:rPr lang="fr-FR" sz="1200" dirty="0" err="1"/>
                        <a:t>Actuator</a:t>
                      </a:r>
                      <a:r>
                        <a:rPr lang="fr-FR" sz="1200" baseline="0" dirty="0"/>
                        <a:t> ou équivalent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011045"/>
                  </a:ext>
                </a:extLst>
              </a:tr>
              <a:tr h="267416">
                <a:tc rowSpan="3">
                  <a:txBody>
                    <a:bodyPr/>
                    <a:lstStyle/>
                    <a:p>
                      <a:r>
                        <a:rPr lang="fr-FR" sz="1200" dirty="0"/>
                        <a:t>Performances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Temps de réponse des APIs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fr-FR" sz="1200" dirty="0" err="1"/>
                        <a:t>AppDynamics</a:t>
                      </a:r>
                      <a:r>
                        <a:rPr lang="fr-FR" sz="1200" dirty="0"/>
                        <a:t> (APM éditeur)</a:t>
                      </a:r>
                    </a:p>
                    <a:p>
                      <a:endParaRPr lang="fr-FR" sz="1200" dirty="0"/>
                    </a:p>
                    <a:p>
                      <a:r>
                        <a:rPr lang="fr-FR" sz="1200" dirty="0" err="1"/>
                        <a:t>Glowroot</a:t>
                      </a:r>
                      <a:r>
                        <a:rPr lang="fr-FR" sz="1200" dirty="0"/>
                        <a:t> (APM Open Source)</a:t>
                      </a:r>
                    </a:p>
                    <a:p>
                      <a:endParaRPr lang="fr-FR" sz="1200" dirty="0"/>
                    </a:p>
                    <a:p>
                      <a:r>
                        <a:rPr lang="fr-FR" sz="1200" dirty="0" err="1"/>
                        <a:t>Dropwizard</a:t>
                      </a:r>
                      <a:r>
                        <a:rPr lang="fr-FR" sz="1200" dirty="0"/>
                        <a:t>, </a:t>
                      </a:r>
                      <a:r>
                        <a:rPr lang="fr-FR" sz="1200" dirty="0" err="1"/>
                        <a:t>Actuator</a:t>
                      </a:r>
                      <a:r>
                        <a:rPr lang="fr-FR" sz="1200" baseline="0" dirty="0"/>
                        <a:t> ou équivalent</a:t>
                      </a:r>
                      <a:endParaRPr lang="fr-FR" sz="12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427754"/>
                  </a:ext>
                </a:extLst>
              </a:tr>
              <a:tr h="374383"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Temps de réponse des contributeurs / </a:t>
                      </a:r>
                      <a:r>
                        <a:rPr lang="fr-FR" sz="1200" dirty="0" err="1"/>
                        <a:t>bdd</a:t>
                      </a:r>
                      <a:endParaRPr lang="fr-FR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370256"/>
                  </a:ext>
                </a:extLst>
              </a:tr>
              <a:tr h="267416"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Décomposition des temps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813951"/>
                  </a:ext>
                </a:extLst>
              </a:tr>
              <a:tr h="267416"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Alerting</a:t>
                      </a:r>
                      <a:endParaRPr lang="fr-FR" sz="1200" dirty="0"/>
                    </a:p>
                    <a:p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Détection de franchissement de seuils sur les activités de surveillance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Elastic</a:t>
                      </a:r>
                      <a:r>
                        <a:rPr lang="fr-FR" sz="1200" baseline="0" dirty="0"/>
                        <a:t> / </a:t>
                      </a:r>
                      <a:r>
                        <a:rPr lang="fr-FR" sz="1200" baseline="0" dirty="0" err="1"/>
                        <a:t>watcher</a:t>
                      </a:r>
                      <a:endParaRPr lang="fr-FR" sz="1200" baseline="0" dirty="0"/>
                    </a:p>
                    <a:p>
                      <a:endParaRPr lang="fr-FR" sz="1200" baseline="0" dirty="0"/>
                    </a:p>
                    <a:p>
                      <a:r>
                        <a:rPr lang="fr-FR" sz="1200" baseline="0" dirty="0" err="1"/>
                        <a:t>Grafana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019100"/>
                  </a:ext>
                </a:extLst>
              </a:tr>
              <a:tr h="267416">
                <a:tc>
                  <a:txBody>
                    <a:bodyPr/>
                    <a:lstStyle/>
                    <a:p>
                      <a:r>
                        <a:rPr lang="fr-FR" sz="1200" dirty="0"/>
                        <a:t>Diagnostic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Accès aux logs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Dga-stream</a:t>
                      </a:r>
                      <a:r>
                        <a:rPr lang="fr-FR" sz="1200" baseline="0" dirty="0"/>
                        <a:t> + </a:t>
                      </a:r>
                      <a:r>
                        <a:rPr lang="fr-FR" sz="1200" baseline="0" dirty="0" err="1"/>
                        <a:t>Big</a:t>
                      </a:r>
                      <a:r>
                        <a:rPr lang="fr-FR" sz="1200" baseline="0" dirty="0"/>
                        <a:t> Data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061850"/>
                  </a:ext>
                </a:extLst>
              </a:tr>
            </a:tbl>
          </a:graphicData>
        </a:graphic>
      </p:graphicFrame>
      <p:pic>
        <p:nvPicPr>
          <p:cNvPr id="17410" name="Picture 2" descr="Gauge level-indicator symbol set from low to high"/>
          <p:cNvPicPr>
            <a:picLocks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5" t="52364" r="3112" b="9818"/>
          <a:stretch/>
        </p:blipFill>
        <p:spPr bwMode="auto">
          <a:xfrm>
            <a:off x="10450204" y="4485735"/>
            <a:ext cx="424800" cy="26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Gauge level-indicator symbol set from low to high"/>
          <p:cNvPicPr>
            <a:picLocks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3636" r="52178" b="61456"/>
          <a:stretch/>
        </p:blipFill>
        <p:spPr bwMode="auto">
          <a:xfrm>
            <a:off x="9677400" y="2440898"/>
            <a:ext cx="424800" cy="2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auge level-indicator symbol set from low to high"/>
          <p:cNvPicPr>
            <a:picLocks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9" t="3151" r="3289" b="60970"/>
          <a:stretch/>
        </p:blipFill>
        <p:spPr bwMode="auto">
          <a:xfrm>
            <a:off x="9677400" y="1828800"/>
            <a:ext cx="424800" cy="2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auge level-indicator symbol set from low to high"/>
          <p:cNvPicPr>
            <a:picLocks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53090" r="52000" b="11273"/>
          <a:stretch/>
        </p:blipFill>
        <p:spPr bwMode="auto">
          <a:xfrm>
            <a:off x="9677400" y="5165843"/>
            <a:ext cx="424800" cy="2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auge level-indicator symbol set from low to high"/>
          <p:cNvPicPr>
            <a:picLocks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9" t="3151" r="3289" b="60970"/>
          <a:stretch/>
        </p:blipFill>
        <p:spPr bwMode="auto">
          <a:xfrm>
            <a:off x="9677400" y="2124636"/>
            <a:ext cx="424800" cy="2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auge level-indicator symbol set from low to high"/>
          <p:cNvPicPr>
            <a:picLocks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9" t="3151" r="3289" b="60970"/>
          <a:stretch/>
        </p:blipFill>
        <p:spPr bwMode="auto">
          <a:xfrm>
            <a:off x="9677400" y="2723715"/>
            <a:ext cx="424800" cy="2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auge level-indicator symbol set from low to high"/>
          <p:cNvPicPr>
            <a:picLocks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3636" r="52178" b="61456"/>
          <a:stretch/>
        </p:blipFill>
        <p:spPr bwMode="auto">
          <a:xfrm>
            <a:off x="9677400" y="3116130"/>
            <a:ext cx="424800" cy="2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Gauge level-indicator symbol set from low to high"/>
          <p:cNvPicPr>
            <a:picLocks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3636" r="52178" b="61456"/>
          <a:stretch/>
        </p:blipFill>
        <p:spPr bwMode="auto">
          <a:xfrm>
            <a:off x="9677400" y="3486143"/>
            <a:ext cx="424800" cy="2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auge level-indicator symbol set from low to high"/>
          <p:cNvPicPr>
            <a:picLocks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5" t="52364" r="3112" b="9818"/>
          <a:stretch/>
        </p:blipFill>
        <p:spPr bwMode="auto">
          <a:xfrm>
            <a:off x="9677400" y="4149028"/>
            <a:ext cx="424800" cy="26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auge level-indicator symbol set from low to high"/>
          <p:cNvPicPr>
            <a:picLocks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3636" r="52178" b="61456"/>
          <a:stretch/>
        </p:blipFill>
        <p:spPr bwMode="auto">
          <a:xfrm>
            <a:off x="9677400" y="4823200"/>
            <a:ext cx="424800" cy="2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auge level-indicator symbol set from low to high"/>
          <p:cNvPicPr>
            <a:picLocks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53090" r="52000" b="11273"/>
          <a:stretch/>
        </p:blipFill>
        <p:spPr bwMode="auto">
          <a:xfrm>
            <a:off x="9677400" y="5444925"/>
            <a:ext cx="424800" cy="2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auge level-indicator symbol set from low to high"/>
          <p:cNvPicPr>
            <a:picLocks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9" t="3151" r="3289" b="60970"/>
          <a:stretch/>
        </p:blipFill>
        <p:spPr bwMode="auto">
          <a:xfrm>
            <a:off x="10503544" y="5763879"/>
            <a:ext cx="424800" cy="2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Gauge level-indicator symbol set from low to high"/>
          <p:cNvPicPr>
            <a:picLocks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3636" r="52178" b="61456"/>
          <a:stretch/>
        </p:blipFill>
        <p:spPr bwMode="auto">
          <a:xfrm>
            <a:off x="9677400" y="5749774"/>
            <a:ext cx="424800" cy="2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lèche : droite rayée 19"/>
          <p:cNvSpPr/>
          <p:nvPr/>
        </p:nvSpPr>
        <p:spPr>
          <a:xfrm>
            <a:off x="10166344" y="5824962"/>
            <a:ext cx="304800" cy="127028"/>
          </a:xfrm>
          <a:prstGeom prst="striped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4" name="Flèche : droite rayée 23"/>
          <p:cNvSpPr/>
          <p:nvPr/>
        </p:nvSpPr>
        <p:spPr>
          <a:xfrm>
            <a:off x="11353800" y="1600200"/>
            <a:ext cx="304800" cy="127028"/>
          </a:xfrm>
          <a:prstGeom prst="striped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25" name="Picture 2" descr="Gauge level-indicator symbol set from low to high"/>
          <p:cNvPicPr>
            <a:picLocks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53090" r="52000" b="11273"/>
          <a:stretch/>
        </p:blipFill>
        <p:spPr bwMode="auto">
          <a:xfrm>
            <a:off x="9677400" y="4472101"/>
            <a:ext cx="424800" cy="2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 : droite rayée 25"/>
          <p:cNvSpPr/>
          <p:nvPr/>
        </p:nvSpPr>
        <p:spPr>
          <a:xfrm>
            <a:off x="10112372" y="4540800"/>
            <a:ext cx="304800" cy="127028"/>
          </a:xfrm>
          <a:prstGeom prst="striped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27" name="Picture 4" descr="Gauge level-indicator symbol set from low to high"/>
          <p:cNvPicPr>
            <a:picLocks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3636" r="52178" b="61456"/>
          <a:stretch/>
        </p:blipFill>
        <p:spPr bwMode="auto">
          <a:xfrm>
            <a:off x="9687572" y="3815709"/>
            <a:ext cx="424800" cy="2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4575682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EXPLOITABILITé</a:t>
            </a:r>
            <a:endParaRPr lang="fr-FR" dirty="0"/>
          </a:p>
        </p:txBody>
      </p:sp>
      <p:sp>
        <p:nvSpPr>
          <p:cNvPr id="14340" name="Espace réservé du contenu 1433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400" b="1" dirty="0"/>
              <a:t>Diagnostic / Accès aux logs (streaming) :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000888" y="2061642"/>
            <a:ext cx="2605333" cy="250052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709127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tIns="0" rIns="0" bIns="0" rtlCol="0" anchor="t"/>
          <a:lstStyle/>
          <a:p>
            <a:pPr algn="ctr">
              <a:defRPr/>
            </a:pPr>
            <a:r>
              <a:rPr lang="fr-FR" sz="1200" b="1" kern="0" dirty="0">
                <a:solidFill>
                  <a:srgbClr val="000000"/>
                </a:solidFill>
                <a:cs typeface="Arial" pitchFamily="34" charset="0"/>
              </a:rPr>
              <a:t>Périmètre Applicatif</a:t>
            </a:r>
            <a:endParaRPr lang="fr-FR" sz="1600" b="1" kern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3415520" y="2271296"/>
            <a:ext cx="2097403" cy="218584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18000" rIns="36000" bIns="18000" numCol="1" rtlCol="0" anchor="t" anchorCtr="1" compatLnSpc="1">
            <a:prstTxWarp prst="textNoShape">
              <a:avLst/>
            </a:prstTxWarp>
          </a:bodyPr>
          <a:lstStyle/>
          <a:p>
            <a:pPr algn="r">
              <a:spcBef>
                <a:spcPct val="20000"/>
              </a:spcBef>
              <a:buClr>
                <a:srgbClr val="C00000"/>
              </a:buClr>
              <a:defRPr/>
            </a:pPr>
            <a:r>
              <a:rPr lang="fr-FR" sz="1100" kern="0" dirty="0">
                <a:solidFill>
                  <a:sysClr val="windowText" lastClr="000000"/>
                </a:solidFill>
                <a:cs typeface="Arial" charset="0"/>
              </a:rPr>
              <a:t>VM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3358592" y="2223076"/>
            <a:ext cx="2097403" cy="218584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18000" rIns="36000" bIns="18000" numCol="1" rtlCol="0" anchor="t" anchorCtr="1" compatLnSpc="1">
            <a:prstTxWarp prst="textNoShape">
              <a:avLst/>
            </a:prstTxWarp>
          </a:bodyPr>
          <a:lstStyle/>
          <a:p>
            <a:pPr algn="r">
              <a:spcBef>
                <a:spcPct val="20000"/>
              </a:spcBef>
              <a:buClr>
                <a:srgbClr val="C00000"/>
              </a:buClr>
              <a:defRPr/>
            </a:pPr>
            <a:r>
              <a:rPr lang="fr-FR" sz="1100" kern="0" dirty="0">
                <a:solidFill>
                  <a:sysClr val="windowText" lastClr="000000"/>
                </a:solidFill>
                <a:cs typeface="Arial" charset="0"/>
              </a:rPr>
              <a:t>VM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3303539" y="2160296"/>
            <a:ext cx="2097403" cy="218584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18000" rIns="36000" bIns="18000" numCol="1" rtlCol="0" anchor="t" anchorCtr="1" compatLnSpc="1">
            <a:prstTxWarp prst="textNoShape">
              <a:avLst/>
            </a:prstTxWarp>
          </a:bodyPr>
          <a:lstStyle/>
          <a:p>
            <a:pPr algn="r">
              <a:spcBef>
                <a:spcPct val="20000"/>
              </a:spcBef>
              <a:buClr>
                <a:srgbClr val="C00000"/>
              </a:buClr>
              <a:defRPr/>
            </a:pPr>
            <a:r>
              <a:rPr lang="fr-FR" sz="1100" kern="0" dirty="0">
                <a:solidFill>
                  <a:sysClr val="windowText" lastClr="000000"/>
                </a:solidFill>
                <a:cs typeface="Arial" charset="0"/>
              </a:rPr>
              <a:t>VM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752274" y="929268"/>
            <a:ext cx="2605333" cy="511256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709127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tIns="0" rIns="0" bIns="0" rtlCol="0" anchor="t"/>
          <a:lstStyle/>
          <a:p>
            <a:pPr algn="ctr">
              <a:defRPr/>
            </a:pPr>
            <a:r>
              <a:rPr lang="fr-FR" sz="1200" b="1" kern="0" dirty="0">
                <a:solidFill>
                  <a:srgbClr val="000000"/>
                </a:solidFill>
                <a:cs typeface="Arial" pitchFamily="34" charset="0"/>
              </a:rPr>
              <a:t>Périmètre ASI</a:t>
            </a:r>
          </a:p>
          <a:p>
            <a:pPr algn="ctr">
              <a:defRPr/>
            </a:pPr>
            <a:r>
              <a:rPr lang="fr-FR" sz="1200" b="1" kern="0" dirty="0">
                <a:solidFill>
                  <a:srgbClr val="000000"/>
                </a:solidFill>
                <a:cs typeface="Arial" pitchFamily="34" charset="0"/>
              </a:rPr>
              <a:t>Concentrateurs DGA Stream (DGS)</a:t>
            </a:r>
            <a:endParaRPr lang="fr-FR" sz="1600" b="1" kern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503661" y="929268"/>
            <a:ext cx="3081262" cy="511256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709127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tIns="0" rIns="0" bIns="0" rtlCol="0" anchor="t"/>
          <a:lstStyle/>
          <a:p>
            <a:pPr algn="ctr">
              <a:defRPr/>
            </a:pPr>
            <a:r>
              <a:rPr lang="fr-FR" sz="1200" b="1" kern="0" dirty="0">
                <a:solidFill>
                  <a:srgbClr val="000000"/>
                </a:solidFill>
                <a:cs typeface="Arial" pitchFamily="34" charset="0"/>
              </a:rPr>
              <a:t>Périmètre </a:t>
            </a:r>
            <a:r>
              <a:rPr lang="fr-FR" sz="1200" b="1" kern="0" dirty="0" err="1">
                <a:solidFill>
                  <a:srgbClr val="000000"/>
                </a:solidFill>
                <a:cs typeface="Arial" pitchFamily="34" charset="0"/>
              </a:rPr>
              <a:t>Big</a:t>
            </a:r>
            <a:r>
              <a:rPr lang="fr-FR" sz="1200" b="1" kern="0" dirty="0">
                <a:solidFill>
                  <a:srgbClr val="000000"/>
                </a:solidFill>
                <a:cs typeface="Arial" pitchFamily="34" charset="0"/>
              </a:rPr>
              <a:t>Data</a:t>
            </a:r>
            <a:endParaRPr lang="fr-FR" sz="1600" b="1" kern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276493" y="2205658"/>
            <a:ext cx="1419997" cy="63968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69AACD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786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syslog-ng</a:t>
            </a:r>
            <a:endParaRPr kumimoji="0" lang="fr-F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6348501" y="2277666"/>
            <a:ext cx="1419997" cy="63968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69AACD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786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276493" y="3933850"/>
            <a:ext cx="1419997" cy="63968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E60028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786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syslog-ng</a:t>
            </a:r>
            <a:endParaRPr kumimoji="0" lang="fr-F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6348501" y="4005858"/>
            <a:ext cx="1419997" cy="63968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E60028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786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8632595" y="1138415"/>
            <a:ext cx="1008111" cy="4739652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B9D2E3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5786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87" name="Picture 14" descr="Afficher l'image d'orig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22943" y="1269554"/>
            <a:ext cx="998009" cy="524595"/>
          </a:xfrm>
          <a:prstGeom prst="rect">
            <a:avLst/>
          </a:prstGeom>
          <a:noFill/>
        </p:spPr>
      </p:pic>
      <p:sp>
        <p:nvSpPr>
          <p:cNvPr id="88" name="Rectangle à coins arrondis 18"/>
          <p:cNvSpPr/>
          <p:nvPr/>
        </p:nvSpPr>
        <p:spPr bwMode="auto">
          <a:xfrm>
            <a:off x="9839312" y="3150146"/>
            <a:ext cx="1025530" cy="711696"/>
          </a:xfrm>
          <a:prstGeom prst="roundRect">
            <a:avLst>
              <a:gd name="adj" fmla="val 47257"/>
            </a:avLst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B9D2E3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5786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9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37" y="3285779"/>
            <a:ext cx="856169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 8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52" b="90530"/>
          <a:stretch/>
        </p:blipFill>
        <p:spPr>
          <a:xfrm flipH="1">
            <a:off x="8910435" y="2299600"/>
            <a:ext cx="412158" cy="595819"/>
          </a:xfrm>
          <a:prstGeom prst="rect">
            <a:avLst/>
          </a:prstGeom>
        </p:spPr>
      </p:pic>
      <p:pic>
        <p:nvPicPr>
          <p:cNvPr id="91" name="Image 9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52" b="90530"/>
          <a:stretch/>
        </p:blipFill>
        <p:spPr>
          <a:xfrm flipH="1">
            <a:off x="8927603" y="4023180"/>
            <a:ext cx="412158" cy="595819"/>
          </a:xfrm>
          <a:prstGeom prst="rect">
            <a:avLst/>
          </a:prstGeom>
        </p:spPr>
      </p:pic>
      <p:sp>
        <p:nvSpPr>
          <p:cNvPr id="92" name="Rectangle à coins arrondis 24"/>
          <p:cNvSpPr/>
          <p:nvPr/>
        </p:nvSpPr>
        <p:spPr bwMode="auto">
          <a:xfrm>
            <a:off x="3384999" y="3779373"/>
            <a:ext cx="1400691" cy="414000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rgbClr val="B59AB0">
                <a:lumMod val="40000"/>
                <a:lumOff val="6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1800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Niveau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Infrastructure</a:t>
            </a:r>
          </a:p>
        </p:txBody>
      </p:sp>
      <p:sp>
        <p:nvSpPr>
          <p:cNvPr id="93" name="Rectangle à coins arrondis 25"/>
          <p:cNvSpPr/>
          <p:nvPr/>
        </p:nvSpPr>
        <p:spPr bwMode="auto">
          <a:xfrm>
            <a:off x="3384999" y="2853730"/>
            <a:ext cx="1400691" cy="82897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rgbClr val="A3BDF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1800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Niveau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Middleware</a:t>
            </a:r>
          </a:p>
        </p:txBody>
      </p:sp>
      <p:sp>
        <p:nvSpPr>
          <p:cNvPr id="94" name="Rectangle à coins arrondis 29"/>
          <p:cNvSpPr/>
          <p:nvPr/>
        </p:nvSpPr>
        <p:spPr bwMode="auto">
          <a:xfrm>
            <a:off x="3384999" y="2384510"/>
            <a:ext cx="1400691" cy="460836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rgbClr val="19579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1800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Niveau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Applicatif</a:t>
            </a:r>
          </a:p>
        </p:txBody>
      </p:sp>
      <p:pic>
        <p:nvPicPr>
          <p:cNvPr id="95" name="Image 94" descr="network_128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89" y="3911365"/>
            <a:ext cx="144674" cy="144674"/>
          </a:xfrm>
          <a:prstGeom prst="rect">
            <a:avLst/>
          </a:prstGeom>
        </p:spPr>
      </p:pic>
      <p:pic>
        <p:nvPicPr>
          <p:cNvPr id="96" name="Image 95" descr="rack_25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37" y="3810404"/>
            <a:ext cx="144674" cy="144674"/>
          </a:xfrm>
          <a:prstGeom prst="rect">
            <a:avLst/>
          </a:prstGeom>
        </p:spPr>
      </p:pic>
      <p:pic>
        <p:nvPicPr>
          <p:cNvPr id="97" name="Image 96" descr="storage 25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33" y="4022460"/>
            <a:ext cx="144674" cy="144674"/>
          </a:xfrm>
          <a:prstGeom prst="rect">
            <a:avLst/>
          </a:prstGeom>
        </p:spPr>
      </p:pic>
      <p:pic>
        <p:nvPicPr>
          <p:cNvPr id="99" name="Picture 2" descr="Afficher l'image d'origin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23580" y="3341673"/>
            <a:ext cx="440027" cy="251769"/>
          </a:xfrm>
          <a:prstGeom prst="rect">
            <a:avLst/>
          </a:prstGeom>
          <a:noFill/>
        </p:spPr>
      </p:pic>
      <p:pic>
        <p:nvPicPr>
          <p:cNvPr id="100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9" b="21054"/>
          <a:stretch/>
        </p:blipFill>
        <p:spPr bwMode="auto">
          <a:xfrm>
            <a:off x="4251003" y="3080029"/>
            <a:ext cx="405178" cy="21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6" descr="Apache log4j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89" y="2508456"/>
            <a:ext cx="428597" cy="1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10059122" y="2123829"/>
            <a:ext cx="1487425" cy="729901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B9D2E3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5786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10059122" y="4170439"/>
            <a:ext cx="1487425" cy="771523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B9D2E3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5786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104" name="Picture 2" descr="Afficher l'image d'origine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374" y="2460785"/>
            <a:ext cx="1070662" cy="24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Afficher l'image d'origine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020" y="4211037"/>
            <a:ext cx="1070662" cy="24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Connecteur droit avec flèche 105"/>
          <p:cNvCxnSpPr>
            <a:stCxn id="90" idx="1"/>
            <a:endCxn id="88" idx="1"/>
          </p:cNvCxnSpPr>
          <p:nvPr/>
        </p:nvCxnSpPr>
        <p:spPr bwMode="auto">
          <a:xfrm>
            <a:off x="9322593" y="2597510"/>
            <a:ext cx="516719" cy="908484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Connecteur droit avec flèche 106"/>
          <p:cNvCxnSpPr>
            <a:stCxn id="91" idx="1"/>
            <a:endCxn id="88" idx="1"/>
          </p:cNvCxnSpPr>
          <p:nvPr/>
        </p:nvCxnSpPr>
        <p:spPr bwMode="auto">
          <a:xfrm flipV="1">
            <a:off x="9339761" y="3505994"/>
            <a:ext cx="499551" cy="815096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08" name="Picture 8" descr="Afficher l'image d'origine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315" y="4186250"/>
            <a:ext cx="1107614" cy="39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0" descr="Afficher l'image d'origine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 t="21474" r="14578" b="22402"/>
          <a:stretch/>
        </p:blipFill>
        <p:spPr bwMode="auto">
          <a:xfrm>
            <a:off x="10772374" y="4612774"/>
            <a:ext cx="674370" cy="28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Connecteur droit avec flèche 109"/>
          <p:cNvCxnSpPr>
            <a:stCxn id="83" idx="3"/>
          </p:cNvCxnSpPr>
          <p:nvPr/>
        </p:nvCxnSpPr>
        <p:spPr bwMode="auto">
          <a:xfrm>
            <a:off x="7768498" y="2597510"/>
            <a:ext cx="1141937" cy="19026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1" name="Connecteur droit avec flèche 110"/>
          <p:cNvCxnSpPr>
            <a:stCxn id="85" idx="3"/>
            <a:endCxn id="91" idx="3"/>
          </p:cNvCxnSpPr>
          <p:nvPr/>
        </p:nvCxnSpPr>
        <p:spPr bwMode="auto">
          <a:xfrm flipV="1">
            <a:off x="7768498" y="4321090"/>
            <a:ext cx="1159105" cy="4612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2" name="Connecteur droit avec flèche 111"/>
          <p:cNvCxnSpPr>
            <a:stCxn id="88" idx="0"/>
            <a:endCxn id="102" idx="2"/>
          </p:cNvCxnSpPr>
          <p:nvPr/>
        </p:nvCxnSpPr>
        <p:spPr bwMode="auto">
          <a:xfrm flipV="1">
            <a:off x="10352077" y="2853730"/>
            <a:ext cx="450758" cy="296416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3" name="Connecteur droit avec flèche 112"/>
          <p:cNvCxnSpPr>
            <a:stCxn id="88" idx="2"/>
            <a:endCxn id="103" idx="0"/>
          </p:cNvCxnSpPr>
          <p:nvPr/>
        </p:nvCxnSpPr>
        <p:spPr bwMode="auto">
          <a:xfrm>
            <a:off x="10352077" y="3861842"/>
            <a:ext cx="450758" cy="308597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4" name="Picture 7" descr="C:\Users\A381755\Desktop\téléchargement.jpg"/>
          <p:cNvPicPr>
            <a:picLocks noChangeAspect="1" noChangeArrowheads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11651488" y="3320610"/>
            <a:ext cx="433953" cy="400729"/>
          </a:xfrm>
          <a:prstGeom prst="rect">
            <a:avLst/>
          </a:prstGeom>
          <a:noFill/>
        </p:spPr>
      </p:pic>
      <p:cxnSp>
        <p:nvCxnSpPr>
          <p:cNvPr id="115" name="Forme 107"/>
          <p:cNvCxnSpPr>
            <a:stCxn id="114" idx="2"/>
            <a:endCxn id="109" idx="3"/>
          </p:cNvCxnSpPr>
          <p:nvPr/>
        </p:nvCxnSpPr>
        <p:spPr bwMode="auto">
          <a:xfrm rot="5400000">
            <a:off x="11141403" y="4026681"/>
            <a:ext cx="1032405" cy="421721"/>
          </a:xfrm>
          <a:prstGeom prst="bentConnector2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6" name="ZoneTexte 115"/>
          <p:cNvSpPr txBox="1"/>
          <p:nvPr/>
        </p:nvSpPr>
        <p:spPr>
          <a:xfrm>
            <a:off x="11623022" y="4101708"/>
            <a:ext cx="492778" cy="2000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charset="0"/>
              </a:rPr>
              <a:t>http</a:t>
            </a:r>
          </a:p>
        </p:txBody>
      </p:sp>
      <p:cxnSp>
        <p:nvCxnSpPr>
          <p:cNvPr id="117" name="Forme 107"/>
          <p:cNvCxnSpPr>
            <a:stCxn id="114" idx="0"/>
            <a:endCxn id="102" idx="3"/>
          </p:cNvCxnSpPr>
          <p:nvPr/>
        </p:nvCxnSpPr>
        <p:spPr bwMode="auto">
          <a:xfrm rot="16200000" flipV="1">
            <a:off x="11291591" y="2743736"/>
            <a:ext cx="831830" cy="321918"/>
          </a:xfrm>
          <a:prstGeom prst="bentConnector2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8" name="ZoneTexte 117"/>
          <p:cNvSpPr txBox="1"/>
          <p:nvPr/>
        </p:nvSpPr>
        <p:spPr>
          <a:xfrm>
            <a:off x="11623022" y="2941707"/>
            <a:ext cx="492778" cy="2000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Arial" charset="0"/>
              </a:rPr>
              <a:t>http</a:t>
            </a:r>
          </a:p>
        </p:txBody>
      </p:sp>
      <p:pic>
        <p:nvPicPr>
          <p:cNvPr id="119" name="Picture 2" descr="Afficher l'image d'origine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76433" y="3150608"/>
            <a:ext cx="1070662" cy="24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Connecteur droit avec flèche 119"/>
          <p:cNvCxnSpPr>
            <a:stCxn id="94" idx="3"/>
            <a:endCxn id="119" idx="0"/>
          </p:cNvCxnSpPr>
          <p:nvPr/>
        </p:nvCxnSpPr>
        <p:spPr bwMode="auto">
          <a:xfrm>
            <a:off x="4785690" y="2614928"/>
            <a:ext cx="201610" cy="660145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1" name="Connecteur droit avec flèche 120"/>
          <p:cNvCxnSpPr>
            <a:stCxn id="93" idx="3"/>
            <a:endCxn id="119" idx="0"/>
          </p:cNvCxnSpPr>
          <p:nvPr/>
        </p:nvCxnSpPr>
        <p:spPr bwMode="auto">
          <a:xfrm>
            <a:off x="4785690" y="3268217"/>
            <a:ext cx="201610" cy="6856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2" name="Connecteur droit avec flèche 121"/>
          <p:cNvCxnSpPr>
            <a:stCxn id="92" idx="3"/>
            <a:endCxn id="119" idx="0"/>
          </p:cNvCxnSpPr>
          <p:nvPr/>
        </p:nvCxnSpPr>
        <p:spPr bwMode="auto">
          <a:xfrm flipV="1">
            <a:off x="4785690" y="3275073"/>
            <a:ext cx="201610" cy="711300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Connecteur droit avec flèche 122"/>
          <p:cNvCxnSpPr>
            <a:stCxn id="119" idx="2"/>
            <a:endCxn id="131" idx="2"/>
          </p:cNvCxnSpPr>
          <p:nvPr/>
        </p:nvCxnSpPr>
        <p:spPr bwMode="auto">
          <a:xfrm flipV="1">
            <a:off x="5236229" y="2541340"/>
            <a:ext cx="783970" cy="733733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Double flèche horizontale 142"/>
          <p:cNvSpPr/>
          <p:nvPr/>
        </p:nvSpPr>
        <p:spPr bwMode="auto">
          <a:xfrm>
            <a:off x="3303539" y="5949469"/>
            <a:ext cx="8216201" cy="278520"/>
          </a:xfrm>
          <a:prstGeom prst="leftRightArrow">
            <a:avLst>
              <a:gd name="adj1" fmla="val 40930"/>
              <a:gd name="adj2" fmla="val 50000"/>
            </a:avLst>
          </a:prstGeom>
          <a:solidFill>
            <a:srgbClr val="FFFFFF">
              <a:lumMod val="85000"/>
            </a:srgbClr>
          </a:solidFill>
          <a:ln w="25400" cap="flat" cmpd="sng" algn="ctr">
            <a:solidFill>
              <a:srgbClr val="B9D2E3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786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&lt;2 min.</a:t>
            </a:r>
          </a:p>
        </p:txBody>
      </p:sp>
      <p:pic>
        <p:nvPicPr>
          <p:cNvPr id="125" name="Picture 132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421742" y="3313989"/>
            <a:ext cx="418896" cy="31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6" name="Connecteur droit avec flèche 125"/>
          <p:cNvCxnSpPr>
            <a:stCxn id="83" idx="3"/>
            <a:endCxn id="91" idx="3"/>
          </p:cNvCxnSpPr>
          <p:nvPr/>
        </p:nvCxnSpPr>
        <p:spPr bwMode="auto">
          <a:xfrm>
            <a:off x="7768498" y="2597510"/>
            <a:ext cx="1159105" cy="1723580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7" name="Connecteur droit avec flèche 126"/>
          <p:cNvCxnSpPr>
            <a:stCxn id="85" idx="3"/>
            <a:endCxn id="90" idx="3"/>
          </p:cNvCxnSpPr>
          <p:nvPr/>
        </p:nvCxnSpPr>
        <p:spPr bwMode="auto">
          <a:xfrm flipV="1">
            <a:off x="7768498" y="2597510"/>
            <a:ext cx="1141937" cy="1728192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solid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8" name="ZoneTexte 127"/>
          <p:cNvSpPr txBox="1"/>
          <p:nvPr/>
        </p:nvSpPr>
        <p:spPr>
          <a:xfrm rot="4265140">
            <a:off x="4621299" y="2768533"/>
            <a:ext cx="4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700" dirty="0">
                <a:solidFill>
                  <a:srgbClr val="000000"/>
                </a:solidFill>
                <a:cs typeface="Arial" charset="0"/>
              </a:rPr>
              <a:t>RFC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700" dirty="0">
                <a:solidFill>
                  <a:srgbClr val="000000"/>
                </a:solidFill>
                <a:cs typeface="Arial" charset="0"/>
              </a:rPr>
              <a:t>5424</a:t>
            </a:r>
          </a:p>
        </p:txBody>
      </p:sp>
      <p:cxnSp>
        <p:nvCxnSpPr>
          <p:cNvPr id="129" name="Connecteur droit avec flèche 128"/>
          <p:cNvCxnSpPr>
            <a:stCxn id="119" idx="2"/>
            <a:endCxn id="132" idx="2"/>
          </p:cNvCxnSpPr>
          <p:nvPr/>
        </p:nvCxnSpPr>
        <p:spPr bwMode="auto">
          <a:xfrm>
            <a:off x="5236229" y="3275073"/>
            <a:ext cx="783970" cy="980662"/>
          </a:xfrm>
          <a:prstGeom prst="straightConnector1">
            <a:avLst/>
          </a:prstGeom>
          <a:noFill/>
          <a:ln w="25400" cap="flat" cmpd="sng" algn="ctr">
            <a:solidFill>
              <a:srgbClr val="69AACD"/>
            </a:solidFill>
            <a:prstDash val="dash"/>
            <a:headEnd type="none" w="med" len="me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0" name="ZoneTexte 129"/>
          <p:cNvSpPr txBox="1"/>
          <p:nvPr/>
        </p:nvSpPr>
        <p:spPr>
          <a:xfrm rot="18821165">
            <a:off x="5484327" y="2650064"/>
            <a:ext cx="49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700" dirty="0">
                <a:solidFill>
                  <a:srgbClr val="000000"/>
                </a:solidFill>
                <a:cs typeface="Arial" charset="0"/>
              </a:rPr>
              <a:t>RFC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700" dirty="0">
                <a:solidFill>
                  <a:srgbClr val="000000"/>
                </a:solidFill>
                <a:cs typeface="Arial" charset="0"/>
              </a:rPr>
              <a:t>5424</a:t>
            </a:r>
          </a:p>
        </p:txBody>
      </p:sp>
      <p:sp>
        <p:nvSpPr>
          <p:cNvPr id="131" name="Ellipse 130"/>
          <p:cNvSpPr/>
          <p:nvPr/>
        </p:nvSpPr>
        <p:spPr bwMode="auto">
          <a:xfrm>
            <a:off x="6020199" y="2487340"/>
            <a:ext cx="108000" cy="108000"/>
          </a:xfrm>
          <a:prstGeom prst="ellips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VIP Seclin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32" name="Ellipse 131"/>
          <p:cNvSpPr/>
          <p:nvPr/>
        </p:nvSpPr>
        <p:spPr bwMode="auto">
          <a:xfrm>
            <a:off x="6020199" y="4201735"/>
            <a:ext cx="108000" cy="108000"/>
          </a:xfrm>
          <a:prstGeom prst="ellips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VIP Marcoussis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cxnSp>
        <p:nvCxnSpPr>
          <p:cNvPr id="133" name="Connecteur droit 132"/>
          <p:cNvCxnSpPr>
            <a:stCxn id="131" idx="6"/>
            <a:endCxn id="83" idx="1"/>
          </p:cNvCxnSpPr>
          <p:nvPr/>
        </p:nvCxnSpPr>
        <p:spPr bwMode="auto">
          <a:xfrm>
            <a:off x="6128199" y="2541340"/>
            <a:ext cx="220302" cy="56170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Connecteur droit 133"/>
          <p:cNvCxnSpPr>
            <a:stCxn id="131" idx="6"/>
            <a:endCxn id="82" idx="1"/>
          </p:cNvCxnSpPr>
          <p:nvPr/>
        </p:nvCxnSpPr>
        <p:spPr bwMode="auto">
          <a:xfrm flipV="1">
            <a:off x="6128199" y="2525502"/>
            <a:ext cx="148294" cy="15838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Connecteur droit 134"/>
          <p:cNvCxnSpPr>
            <a:stCxn id="132" idx="6"/>
          </p:cNvCxnSpPr>
          <p:nvPr/>
        </p:nvCxnSpPr>
        <p:spPr bwMode="auto">
          <a:xfrm flipV="1">
            <a:off x="6128199" y="4245769"/>
            <a:ext cx="153482" cy="9966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Connecteur droit 135"/>
          <p:cNvCxnSpPr>
            <a:stCxn id="132" idx="6"/>
            <a:endCxn id="85" idx="1"/>
          </p:cNvCxnSpPr>
          <p:nvPr/>
        </p:nvCxnSpPr>
        <p:spPr bwMode="auto">
          <a:xfrm>
            <a:off x="6128199" y="4255735"/>
            <a:ext cx="220302" cy="69967"/>
          </a:xfrm>
          <a:prstGeom prst="line">
            <a:avLst/>
          </a:prstGeom>
          <a:solidFill>
            <a:srgbClr val="6E6E87"/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/>
          <p:cNvSpPr txBox="1"/>
          <p:nvPr/>
        </p:nvSpPr>
        <p:spPr>
          <a:xfrm>
            <a:off x="7907000" y="2457946"/>
            <a:ext cx="4938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700" dirty="0">
                <a:solidFill>
                  <a:srgbClr val="000000"/>
                </a:solidFill>
                <a:cs typeface="Arial" charset="0"/>
              </a:rPr>
              <a:t>JSON</a:t>
            </a:r>
          </a:p>
        </p:txBody>
      </p:sp>
      <p:sp>
        <p:nvSpPr>
          <p:cNvPr id="138" name="ZoneTexte 137"/>
          <p:cNvSpPr txBox="1"/>
          <p:nvPr/>
        </p:nvSpPr>
        <p:spPr>
          <a:xfrm>
            <a:off x="7901037" y="4179783"/>
            <a:ext cx="4938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700" dirty="0">
                <a:solidFill>
                  <a:srgbClr val="000000"/>
                </a:solidFill>
                <a:cs typeface="Arial" charset="0"/>
              </a:rPr>
              <a:t>JSON</a:t>
            </a:r>
          </a:p>
        </p:txBody>
      </p:sp>
      <p:sp>
        <p:nvSpPr>
          <p:cNvPr id="139" name="ZoneTexte 138"/>
          <p:cNvSpPr txBox="1"/>
          <p:nvPr/>
        </p:nvSpPr>
        <p:spPr>
          <a:xfrm rot="18287605">
            <a:off x="7738900" y="3805659"/>
            <a:ext cx="4938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700" dirty="0">
                <a:solidFill>
                  <a:srgbClr val="000000"/>
                </a:solidFill>
                <a:cs typeface="Arial" charset="0"/>
              </a:rPr>
              <a:t>JSON</a:t>
            </a:r>
          </a:p>
        </p:txBody>
      </p:sp>
      <p:sp>
        <p:nvSpPr>
          <p:cNvPr id="140" name="ZoneTexte 139"/>
          <p:cNvSpPr txBox="1"/>
          <p:nvPr/>
        </p:nvSpPr>
        <p:spPr>
          <a:xfrm rot="3307102">
            <a:off x="7836638" y="2866398"/>
            <a:ext cx="4938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700" dirty="0">
                <a:solidFill>
                  <a:srgbClr val="000000"/>
                </a:solidFill>
                <a:cs typeface="Arial" charset="0"/>
              </a:rPr>
              <a:t>JSON</a:t>
            </a:r>
          </a:p>
        </p:txBody>
      </p:sp>
      <p:sp>
        <p:nvSpPr>
          <p:cNvPr id="141" name="ZoneTexte 140"/>
          <p:cNvSpPr txBox="1"/>
          <p:nvPr/>
        </p:nvSpPr>
        <p:spPr>
          <a:xfrm>
            <a:off x="8866311" y="2833263"/>
            <a:ext cx="4938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700" dirty="0">
                <a:solidFill>
                  <a:srgbClr val="000000"/>
                </a:solidFill>
                <a:cs typeface="Arial" charset="0"/>
              </a:rPr>
              <a:t>CDN</a:t>
            </a:r>
          </a:p>
        </p:txBody>
      </p:sp>
      <p:sp>
        <p:nvSpPr>
          <p:cNvPr id="142" name="ZoneTexte 141"/>
          <p:cNvSpPr txBox="1"/>
          <p:nvPr/>
        </p:nvSpPr>
        <p:spPr>
          <a:xfrm>
            <a:off x="8886743" y="4549259"/>
            <a:ext cx="4938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700" dirty="0">
                <a:solidFill>
                  <a:srgbClr val="000000"/>
                </a:solidFill>
                <a:cs typeface="Arial" charset="0"/>
              </a:rPr>
              <a:t>BDDF</a:t>
            </a:r>
          </a:p>
        </p:txBody>
      </p:sp>
      <p:sp>
        <p:nvSpPr>
          <p:cNvPr id="143" name="Rectangle 4"/>
          <p:cNvSpPr/>
          <p:nvPr/>
        </p:nvSpPr>
        <p:spPr bwMode="auto">
          <a:xfrm>
            <a:off x="190462" y="1464664"/>
            <a:ext cx="3777420" cy="845912"/>
          </a:xfrm>
          <a:prstGeom prst="wedgeRectCallout">
            <a:avLst>
              <a:gd name="adj1" fmla="val 77430"/>
              <a:gd name="adj2" fmla="val 69962"/>
            </a:avLst>
          </a:prstGeom>
          <a:solidFill>
            <a:srgbClr val="E5F2E4">
              <a:alpha val="40000"/>
            </a:srgbClr>
          </a:solidFill>
          <a:ln w="19050" cap="flat" cmpd="sng" algn="ctr">
            <a:solidFill>
              <a:srgbClr val="7DBE78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8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L’agent </a:t>
            </a:r>
            <a:r>
              <a:rPr kumimoji="0" lang="fr-F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syslog-ng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 applicatif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Injecte dans les événement environnement, application (trigramme) et enseigne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Est configuré en mode </a:t>
            </a:r>
            <a:r>
              <a:rPr kumimoji="0" lang="fr-F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failover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 en pointant en premier sur la VIP la plus proche (Marcoussis ou Seclin)</a:t>
            </a:r>
          </a:p>
        </p:txBody>
      </p:sp>
      <p:sp>
        <p:nvSpPr>
          <p:cNvPr id="144" name="Rectangle 4"/>
          <p:cNvSpPr/>
          <p:nvPr/>
        </p:nvSpPr>
        <p:spPr bwMode="auto">
          <a:xfrm>
            <a:off x="190462" y="4629275"/>
            <a:ext cx="5314479" cy="1314325"/>
          </a:xfrm>
          <a:prstGeom prst="wedgeRectCallout">
            <a:avLst>
              <a:gd name="adj1" fmla="val 67851"/>
              <a:gd name="adj2" fmla="val -58522"/>
            </a:avLst>
          </a:prstGeom>
          <a:solidFill>
            <a:srgbClr val="E5F2E4">
              <a:alpha val="40000"/>
            </a:srgbClr>
          </a:solidFill>
          <a:ln w="19050" cap="flat" cmpd="sng" algn="ctr">
            <a:solidFill>
              <a:srgbClr val="7DBE78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8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Les concentrateurs </a:t>
            </a:r>
            <a:r>
              <a:rPr kumimoji="0" lang="fr-F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dga-stream</a:t>
            </a:r>
            <a:endParaRPr kumimoji="0" lang="fr-F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charset="0"/>
            </a:endParaRP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Sont localisés à </a:t>
            </a: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proximité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 des sources (Marcoussis / Seclin)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Facilitent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 le lien de streaming en évitant les ouvertures de route vers le cluster </a:t>
            </a:r>
            <a:r>
              <a:rPr kumimoji="0" lang="fr-F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kafka</a:t>
            </a: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charset="0"/>
            </a:endParaRP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Font la </a:t>
            </a: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transformation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 RFC5424&gt;JSON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Routent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 vers les topics correspondant à l’enseigne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000" kern="0" dirty="0">
                <a:solidFill>
                  <a:srgbClr val="000000"/>
                </a:solidFill>
                <a:latin typeface="Segoe Print" panose="02000600000000000000" pitchFamily="2" charset="0"/>
                <a:cs typeface="Arial" charset="0"/>
              </a:rPr>
              <a:t>Ont une configuration standard et un format à respecter par convention, moyennant quoi le streaming est automatique pour les applications</a:t>
            </a: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charset="0"/>
            </a:endParaRPr>
          </a:p>
        </p:txBody>
      </p:sp>
      <p:sp>
        <p:nvSpPr>
          <p:cNvPr id="145" name="Rectangle 4"/>
          <p:cNvSpPr/>
          <p:nvPr/>
        </p:nvSpPr>
        <p:spPr bwMode="auto">
          <a:xfrm>
            <a:off x="9693664" y="5032786"/>
            <a:ext cx="1852883" cy="845280"/>
          </a:xfrm>
          <a:prstGeom prst="wedgeRectCallout">
            <a:avLst>
              <a:gd name="adj1" fmla="val -5209"/>
              <a:gd name="adj2" fmla="val -61027"/>
            </a:avLst>
          </a:prstGeom>
          <a:solidFill>
            <a:srgbClr val="E5F2E4">
              <a:alpha val="40000"/>
            </a:srgbClr>
          </a:solidFill>
          <a:ln w="19050" cap="flat" cmpd="sng" algn="ctr">
            <a:solidFill>
              <a:srgbClr val="7DBE78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8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Data </a:t>
            </a:r>
            <a:r>
              <a:rPr kumimoji="0" lang="fr-F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lake</a:t>
            </a:r>
            <a:endParaRPr kumimoji="0" lang="fr-F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charset="0"/>
            </a:endParaRP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Stockage long (&gt;12mois)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Exploitation froide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Organisation par enseigne et trigramme</a:t>
            </a:r>
            <a:endParaRPr kumimoji="0" lang="fr-FR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charset="0"/>
            </a:endParaRPr>
          </a:p>
        </p:txBody>
      </p:sp>
      <p:pic>
        <p:nvPicPr>
          <p:cNvPr id="146" name="Image 145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60473" y="2310576"/>
            <a:ext cx="1116003" cy="380088"/>
          </a:xfrm>
          <a:prstGeom prst="rect">
            <a:avLst/>
          </a:prstGeom>
        </p:spPr>
      </p:pic>
      <p:sp>
        <p:nvSpPr>
          <p:cNvPr id="147" name="Rectangle 4"/>
          <p:cNvSpPr/>
          <p:nvPr/>
        </p:nvSpPr>
        <p:spPr bwMode="auto">
          <a:xfrm>
            <a:off x="9693664" y="1138414"/>
            <a:ext cx="1852883" cy="919412"/>
          </a:xfrm>
          <a:prstGeom prst="wedgeRectCallout">
            <a:avLst>
              <a:gd name="adj1" fmla="val 5586"/>
              <a:gd name="adj2" fmla="val 70543"/>
            </a:avLst>
          </a:prstGeom>
          <a:solidFill>
            <a:srgbClr val="E5F2E4">
              <a:alpha val="40000"/>
            </a:srgbClr>
          </a:solidFill>
          <a:ln w="19050" cap="flat" cmpd="sng" algn="ctr">
            <a:solidFill>
              <a:srgbClr val="7DBE78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8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Suite ‘</a:t>
            </a:r>
            <a:r>
              <a:rPr kumimoji="0" lang="fr-F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elastic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’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Stockage court (&lt; 1 mois)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Exploitation chaude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Dashboarding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 </a:t>
            </a:r>
            <a:r>
              <a:rPr kumimoji="0" lang="fr-F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Kibana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 pour restitution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Alerting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 </a:t>
            </a:r>
            <a:r>
              <a:rPr kumimoji="0" lang="fr-F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Watcher</a:t>
            </a: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charset="0"/>
            </a:endParaRPr>
          </a:p>
        </p:txBody>
      </p:sp>
      <p:sp>
        <p:nvSpPr>
          <p:cNvPr id="148" name="Rectangle 4"/>
          <p:cNvSpPr/>
          <p:nvPr/>
        </p:nvSpPr>
        <p:spPr bwMode="auto">
          <a:xfrm>
            <a:off x="8667281" y="3134186"/>
            <a:ext cx="932801" cy="778882"/>
          </a:xfrm>
          <a:prstGeom prst="wedgeRectCallout">
            <a:avLst>
              <a:gd name="adj1" fmla="val -10779"/>
              <a:gd name="adj2" fmla="val -65029"/>
            </a:avLst>
          </a:prstGeom>
          <a:solidFill>
            <a:srgbClr val="E5F2E4">
              <a:alpha val="40000"/>
            </a:srgbClr>
          </a:solidFill>
          <a:ln w="19050" cap="flat" cmpd="sng" algn="ctr">
            <a:solidFill>
              <a:srgbClr val="7DBE78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8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Topics </a:t>
            </a:r>
            <a:r>
              <a:rPr kumimoji="0" lang="fr-FR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kafka</a:t>
            </a:r>
            <a:endParaRPr kumimoji="0" lang="fr-FR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charset="0"/>
            </a:endParaRP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Instanciés par enseigne</a:t>
            </a:r>
          </a:p>
        </p:txBody>
      </p:sp>
      <p:pic>
        <p:nvPicPr>
          <p:cNvPr id="14338" name="Picture 2" descr="https://glowroot.org/images/favicon-440x440.1b5d504c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691" y="3308833"/>
            <a:ext cx="229377" cy="2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" name="ZoneTexte 14335"/>
          <p:cNvSpPr txBox="1"/>
          <p:nvPr/>
        </p:nvSpPr>
        <p:spPr>
          <a:xfrm>
            <a:off x="3853815" y="3505200"/>
            <a:ext cx="371527" cy="136295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r>
              <a:rPr lang="fr-FR" sz="600" dirty="0" err="1">
                <a:solidFill>
                  <a:schemeClr val="accent3">
                    <a:lumMod val="50000"/>
                  </a:schemeClr>
                </a:solidFill>
              </a:rPr>
              <a:t>Glowroot</a:t>
            </a:r>
            <a:endParaRPr lang="fr-FR" sz="6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53" name="Image 15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276" y="2917937"/>
            <a:ext cx="366188" cy="1150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580982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43" grpId="0" animBg="1"/>
      <p:bldP spid="144" grpId="0" animBg="1"/>
      <p:bldP spid="145" grpId="0" animBg="1"/>
      <p:bldP spid="147" grpId="0" animBg="1"/>
      <p:bldP spid="1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Exploitabilité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sz="1600" b="1" dirty="0"/>
              <a:t>Performances</a:t>
            </a:r>
          </a:p>
          <a:p>
            <a:pPr lvl="1"/>
            <a:r>
              <a:rPr lang="fr-FR" sz="1600" dirty="0"/>
              <a:t>L’offre </a:t>
            </a:r>
            <a:r>
              <a:rPr lang="fr-FR" sz="1600" b="1" dirty="0" err="1">
                <a:solidFill>
                  <a:schemeClr val="accent2"/>
                </a:solidFill>
                <a:latin typeface="Segoe Print" panose="02000600000000000000" pitchFamily="2" charset="0"/>
              </a:rPr>
              <a:t>AppDynamics</a:t>
            </a:r>
            <a:r>
              <a:rPr lang="fr-FR" sz="1600" dirty="0"/>
              <a:t> est très aboutie et permet une visualisation précise et complète des performances dans des chaînes de liaison complexes, y compris à des fins de diagnostic d’anomalies.</a:t>
            </a:r>
          </a:p>
          <a:p>
            <a:pPr lvl="1"/>
            <a:r>
              <a:rPr lang="fr-FR" sz="1600" dirty="0"/>
              <a:t>Cependant cette offre a les </a:t>
            </a:r>
            <a:r>
              <a:rPr lang="fr-FR" sz="1400" b="1" dirty="0">
                <a:solidFill>
                  <a:schemeClr val="bg2"/>
                </a:solidFill>
                <a:latin typeface="Segoe Print" panose="02000600000000000000" pitchFamily="2" charset="0"/>
              </a:rPr>
              <a:t>lacunes</a:t>
            </a:r>
            <a:r>
              <a:rPr lang="fr-FR" sz="1600" dirty="0"/>
              <a:t> de ses forces :</a:t>
            </a:r>
          </a:p>
          <a:p>
            <a:pPr lvl="2"/>
            <a:r>
              <a:rPr lang="fr-FR" sz="1400" dirty="0"/>
              <a:t>1. Offre éditeur, payante</a:t>
            </a:r>
          </a:p>
          <a:p>
            <a:pPr lvl="2"/>
            <a:r>
              <a:rPr lang="fr-FR" sz="1400" dirty="0"/>
              <a:t>2. Nécessite l’installation et la configuration d’un agent hors des applications (1 jar à déposer sur le FS des </a:t>
            </a:r>
            <a:r>
              <a:rPr lang="fr-FR" sz="1400" dirty="0" err="1"/>
              <a:t>VMs</a:t>
            </a:r>
            <a:r>
              <a:rPr lang="fr-FR" sz="1400" dirty="0"/>
              <a:t> &gt; non cloud </a:t>
            </a:r>
            <a:r>
              <a:rPr lang="fr-FR" sz="1400" dirty="0" err="1"/>
              <a:t>friendly</a:t>
            </a:r>
            <a:r>
              <a:rPr lang="fr-FR" sz="1400" dirty="0"/>
              <a:t>)</a:t>
            </a:r>
          </a:p>
          <a:p>
            <a:pPr lvl="2"/>
            <a:r>
              <a:rPr lang="fr-FR" sz="1400" dirty="0"/>
              <a:t>3. Collecte des métriques hors de l’infrastructure Big Data, sur une infrastructure dédiée </a:t>
            </a:r>
            <a:r>
              <a:rPr lang="fr-FR" sz="1400" dirty="0" err="1"/>
              <a:t>AppDynamics</a:t>
            </a:r>
            <a:r>
              <a:rPr lang="fr-FR" sz="1400" dirty="0"/>
              <a:t> – pas de réconciliation possible</a:t>
            </a:r>
          </a:p>
          <a:p>
            <a:pPr lvl="1"/>
            <a:r>
              <a:rPr lang="fr-FR" sz="1600" dirty="0"/>
              <a:t>Pour traiter ces problématiques, le projet travaille sur 2 axes :</a:t>
            </a:r>
          </a:p>
          <a:p>
            <a:pPr lvl="2"/>
            <a:r>
              <a:rPr lang="fr-FR" sz="1400" b="1" dirty="0">
                <a:solidFill>
                  <a:srgbClr val="0070C0"/>
                </a:solidFill>
                <a:latin typeface="Segoe Print" panose="02000600000000000000" pitchFamily="2" charset="0"/>
              </a:rPr>
              <a:t>APM Open Source </a:t>
            </a:r>
            <a:r>
              <a:rPr lang="fr-FR" sz="1400" dirty="0">
                <a:solidFill>
                  <a:srgbClr val="0070C0"/>
                </a:solidFill>
              </a:rPr>
              <a:t>:</a:t>
            </a:r>
          </a:p>
          <a:p>
            <a:pPr lvl="3"/>
            <a:r>
              <a:rPr lang="fr-FR" sz="1200" dirty="0"/>
              <a:t>Mise en œuvre de </a:t>
            </a:r>
            <a:r>
              <a:rPr lang="fr-FR" sz="1200" dirty="0" err="1"/>
              <a:t>Glowroot</a:t>
            </a:r>
            <a:r>
              <a:rPr lang="fr-FR" sz="1200" dirty="0"/>
              <a:t> (étude de l’offre et choix : </a:t>
            </a:r>
            <a:r>
              <a:rPr lang="fr-FR" sz="1200" dirty="0">
                <a:hlinkClick r:id="rId3"/>
              </a:rPr>
              <a:t>https://sbc.safe.socgen/docs/DOC-115977 /</a:t>
            </a:r>
            <a:r>
              <a:rPr lang="fr-FR" sz="1200" dirty="0"/>
              <a:t> </a:t>
            </a:r>
            <a:r>
              <a:rPr lang="fr-FR" sz="1200" dirty="0">
                <a:hlinkClick r:id="rId4"/>
              </a:rPr>
              <a:t>https://sbc.safe.socgen/docs/DOC-119850</a:t>
            </a:r>
            <a:r>
              <a:rPr lang="fr-FR" sz="1200" dirty="0"/>
              <a:t>)</a:t>
            </a:r>
          </a:p>
          <a:p>
            <a:pPr lvl="3"/>
            <a:r>
              <a:rPr lang="fr-FR" sz="1200" dirty="0" err="1"/>
              <a:t>Glowroot</a:t>
            </a:r>
            <a:r>
              <a:rPr lang="fr-FR" sz="1200" dirty="0"/>
              <a:t> </a:t>
            </a:r>
          </a:p>
          <a:p>
            <a:pPr lvl="4"/>
            <a:r>
              <a:rPr lang="fr-FR" dirty="0"/>
              <a:t>++ traite les lacunes 1 (open source) et 3 (production de logs </a:t>
            </a:r>
            <a:r>
              <a:rPr lang="fr-FR" dirty="0" err="1"/>
              <a:t>streamés</a:t>
            </a:r>
            <a:r>
              <a:rPr lang="fr-FR" dirty="0"/>
              <a:t> vers le Big Data)</a:t>
            </a:r>
          </a:p>
          <a:p>
            <a:pPr lvl="4"/>
            <a:r>
              <a:rPr lang="fr-FR" dirty="0"/>
              <a:t>-- Ne traite pas la lacune 2</a:t>
            </a:r>
          </a:p>
          <a:p>
            <a:pPr lvl="2"/>
            <a:r>
              <a:rPr lang="fr-FR" sz="1400" dirty="0"/>
              <a:t>Intégration de </a:t>
            </a:r>
            <a:r>
              <a:rPr lang="fr-FR" sz="1400" b="1" dirty="0">
                <a:solidFill>
                  <a:srgbClr val="92D050"/>
                </a:solidFill>
                <a:latin typeface="Segoe Print" panose="02000600000000000000" pitchFamily="2" charset="0"/>
              </a:rPr>
              <a:t>solutions de métrologie intra-applications</a:t>
            </a:r>
          </a:p>
          <a:p>
            <a:pPr lvl="3"/>
            <a:r>
              <a:rPr lang="fr-FR" sz="1200" b="1" dirty="0" err="1">
                <a:solidFill>
                  <a:srgbClr val="92D050"/>
                </a:solidFill>
                <a:latin typeface="Segoe Print" panose="02000600000000000000" pitchFamily="2" charset="0"/>
              </a:rPr>
              <a:t>Dropwizard</a:t>
            </a:r>
            <a:r>
              <a:rPr lang="fr-FR" sz="1200" dirty="0"/>
              <a:t> (&amp; </a:t>
            </a:r>
            <a:r>
              <a:rPr lang="fr-FR" sz="1200" b="1" dirty="0">
                <a:solidFill>
                  <a:srgbClr val="FFC000"/>
                </a:solidFill>
                <a:latin typeface="Segoe Print" panose="02000600000000000000" pitchFamily="2" charset="0"/>
              </a:rPr>
              <a:t>Spring </a:t>
            </a:r>
            <a:r>
              <a:rPr lang="fr-FR" sz="1200" b="1" dirty="0" err="1">
                <a:solidFill>
                  <a:srgbClr val="FFC000"/>
                </a:solidFill>
                <a:latin typeface="Segoe Print" panose="02000600000000000000" pitchFamily="2" charset="0"/>
              </a:rPr>
              <a:t>Actuator</a:t>
            </a:r>
            <a:r>
              <a:rPr lang="fr-FR" sz="1200" b="1" dirty="0">
                <a:solidFill>
                  <a:srgbClr val="FFC000"/>
                </a:solidFill>
                <a:latin typeface="Segoe Print" panose="02000600000000000000" pitchFamily="2" charset="0"/>
              </a:rPr>
              <a:t>) </a:t>
            </a:r>
            <a:r>
              <a:rPr lang="fr-FR" sz="1200" dirty="0"/>
              <a:t>est intégré au squelette d’application Spring Boot</a:t>
            </a:r>
          </a:p>
          <a:p>
            <a:pPr lvl="4"/>
            <a:r>
              <a:rPr lang="fr-FR" dirty="0"/>
              <a:t>++ Traitent les lacunes 1, 2 et 3</a:t>
            </a:r>
          </a:p>
          <a:p>
            <a:pPr lvl="4"/>
            <a:r>
              <a:rPr lang="fr-FR" dirty="0"/>
              <a:t>-- Nécessitent de positionner par annotation certaines sondes</a:t>
            </a:r>
            <a:endParaRPr lang="fr-FR" sz="1600" dirty="0"/>
          </a:p>
        </p:txBody>
      </p:sp>
      <p:pic>
        <p:nvPicPr>
          <p:cNvPr id="4" name="Picture 4" descr="Résultat de recherche d'images pour &quot;dropwizard&quot;">
            <a:extLst>
              <a:ext uri="{FF2B5EF4-FFF2-40B4-BE49-F238E27FC236}">
                <a16:creationId xmlns:a16="http://schemas.microsoft.com/office/drawing/2014/main" id="{4222699E-F5E1-4A4B-8610-484B24CAC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98" y="4572000"/>
            <a:ext cx="3986602" cy="155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368954"/>
      </p:ext>
    </p:extLst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143250"/>
            <a:ext cx="12268200" cy="571500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0" cap="none" dirty="0">
                <a:solidFill>
                  <a:schemeClr val="bg1"/>
                </a:solidFill>
                <a:latin typeface="Source Sans Pro"/>
              </a:rPr>
              <a:t>2017 Fall Update</a:t>
            </a:r>
            <a:r>
              <a:rPr lang="en-US" sz="4000" b="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</a:t>
            </a:r>
            <a:r>
              <a:rPr lang="en-US" sz="4000" b="0" cap="none" dirty="0">
                <a:latin typeface="Source Sans Pro"/>
                <a:ea typeface="+mn-ea"/>
                <a:cs typeface="+mn-cs"/>
              </a:rPr>
              <a:t>|</a:t>
            </a:r>
            <a:r>
              <a:rPr lang="en-US" sz="40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”</a:t>
            </a:r>
            <a:r>
              <a:rPr lang="en-US" sz="4000" cap="none" dirty="0" err="1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Débranchements</a:t>
            </a:r>
            <a:r>
              <a:rPr lang="en-US" sz="40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”</a:t>
            </a:r>
            <a:endParaRPr lang="en-GB" sz="3600" b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6E52A0-EEB5-457E-99CD-06EC216F1D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27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"/>
            <a:ext cx="25908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6575892"/>
      </p:ext>
    </p:extLst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Débranchements</a:t>
            </a:r>
            <a:endParaRPr lang="fr-FR" dirty="0"/>
          </a:p>
        </p:txBody>
      </p:sp>
      <p:sp>
        <p:nvSpPr>
          <p:cNvPr id="119" name="Espace réservé du contenu 1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b="1" dirty="0"/>
              <a:t>DEBRANCHEMENT =</a:t>
            </a:r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  <a:p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2E5DA3-0251-44CA-8321-6B974E120DC8}"/>
              </a:ext>
            </a:extLst>
          </p:cNvPr>
          <p:cNvSpPr txBox="1"/>
          <p:nvPr/>
        </p:nvSpPr>
        <p:spPr>
          <a:xfrm>
            <a:off x="1171221" y="1828800"/>
            <a:ext cx="2057400" cy="6858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ctr"/>
            <a:r>
              <a:rPr lang="fr-FR" sz="3200" b="1" dirty="0">
                <a:solidFill>
                  <a:srgbClr val="00B050"/>
                </a:solidFill>
                <a:latin typeface="Segoe Print" panose="02000600000000000000" pitchFamily="2" charset="0"/>
              </a:rPr>
              <a:t>LANCER</a:t>
            </a:r>
          </a:p>
          <a:p>
            <a:pPr algn="ctr"/>
            <a:r>
              <a:rPr lang="fr-FR" sz="2000" dirty="0"/>
              <a:t>une application depuis une autre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897D184-D797-4A35-9D8B-C0CDCCA6D88F}"/>
              </a:ext>
            </a:extLst>
          </p:cNvPr>
          <p:cNvSpPr txBox="1"/>
          <p:nvPr/>
        </p:nvSpPr>
        <p:spPr>
          <a:xfrm>
            <a:off x="5209821" y="1828800"/>
            <a:ext cx="2057400" cy="6858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ctr"/>
            <a:r>
              <a:rPr lang="fr-FR" sz="3200" b="1" dirty="0">
                <a:solidFill>
                  <a:schemeClr val="accent2"/>
                </a:solidFill>
                <a:latin typeface="Segoe Print" panose="02000600000000000000" pitchFamily="2" charset="0"/>
              </a:rPr>
              <a:t>WEB-SSO</a:t>
            </a:r>
          </a:p>
          <a:p>
            <a:pPr algn="ctr"/>
            <a:r>
              <a:rPr lang="fr-FR" sz="2000" dirty="0"/>
              <a:t>Pour l’expérience utilisateur</a:t>
            </a: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06477A4B-3BD0-4A0D-9E93-4A28E9678AEA}"/>
              </a:ext>
            </a:extLst>
          </p:cNvPr>
          <p:cNvSpPr txBox="1"/>
          <p:nvPr/>
        </p:nvSpPr>
        <p:spPr>
          <a:xfrm>
            <a:off x="9019821" y="1859280"/>
            <a:ext cx="2057400" cy="6858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ctr"/>
            <a:r>
              <a:rPr lang="fr-FR" sz="3200" b="1" dirty="0">
                <a:solidFill>
                  <a:schemeClr val="accent5"/>
                </a:solidFill>
                <a:latin typeface="Segoe Print" panose="02000600000000000000" pitchFamily="2" charset="0"/>
              </a:rPr>
              <a:t>CONTEXTE</a:t>
            </a:r>
          </a:p>
          <a:p>
            <a:pPr algn="ctr"/>
            <a:r>
              <a:rPr lang="fr-FR" sz="2000" dirty="0"/>
              <a:t>Pour l’efficacité opérationnelle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A34740-9D40-4ED9-AB6D-6F03FB3062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7719" t="16666" r="27719" b="23334"/>
          <a:stretch/>
        </p:blipFill>
        <p:spPr>
          <a:xfrm>
            <a:off x="5391496" y="3657600"/>
            <a:ext cx="1694043" cy="1475457"/>
          </a:xfrm>
          <a:prstGeom prst="rect">
            <a:avLst/>
          </a:prstGeom>
        </p:spPr>
      </p:pic>
      <p:sp>
        <p:nvSpPr>
          <p:cNvPr id="120" name="ZoneTexte 119">
            <a:extLst>
              <a:ext uri="{FF2B5EF4-FFF2-40B4-BE49-F238E27FC236}">
                <a16:creationId xmlns:a16="http://schemas.microsoft.com/office/drawing/2014/main" id="{C6E67396-7300-4611-816A-4DEC057AEB4A}"/>
              </a:ext>
            </a:extLst>
          </p:cNvPr>
          <p:cNvSpPr txBox="1"/>
          <p:nvPr/>
        </p:nvSpPr>
        <p:spPr>
          <a:xfrm>
            <a:off x="3221566" y="1749777"/>
            <a:ext cx="2057400" cy="6858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ctr"/>
            <a:r>
              <a:rPr lang="fr-FR" sz="4000" b="1" dirty="0">
                <a:latin typeface="Segoe Print" panose="02000600000000000000" pitchFamily="2" charset="0"/>
              </a:rPr>
              <a:t>+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D44CA350-94F5-437F-A2F3-91E9142CAAFB}"/>
              </a:ext>
            </a:extLst>
          </p:cNvPr>
          <p:cNvSpPr txBox="1"/>
          <p:nvPr/>
        </p:nvSpPr>
        <p:spPr>
          <a:xfrm>
            <a:off x="7038621" y="1752600"/>
            <a:ext cx="2057400" cy="6858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ctr"/>
            <a:r>
              <a:rPr lang="fr-FR" sz="4000" b="1" dirty="0">
                <a:latin typeface="Segoe Print" panose="02000600000000000000" pitchFamily="2" charset="0"/>
              </a:rPr>
              <a:t>+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B29ECF1C-9A43-4F17-B6B1-2B8387C13B14}"/>
              </a:ext>
            </a:extLst>
          </p:cNvPr>
          <p:cNvSpPr/>
          <p:nvPr/>
        </p:nvSpPr>
        <p:spPr>
          <a:xfrm>
            <a:off x="1933221" y="2831592"/>
            <a:ext cx="484632" cy="749808"/>
          </a:xfrm>
          <a:prstGeom prst="down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4C5508-443E-4C1A-9680-FA056E027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1" y="3898392"/>
            <a:ext cx="1234665" cy="1234665"/>
          </a:xfrm>
          <a:prstGeom prst="rect">
            <a:avLst/>
          </a:prstGeom>
        </p:spPr>
      </p:pic>
      <p:sp>
        <p:nvSpPr>
          <p:cNvPr id="122" name="ZoneTexte 121">
            <a:extLst>
              <a:ext uri="{FF2B5EF4-FFF2-40B4-BE49-F238E27FC236}">
                <a16:creationId xmlns:a16="http://schemas.microsoft.com/office/drawing/2014/main" id="{1755A34B-B5D5-4A53-B5E9-70787851383D}"/>
              </a:ext>
            </a:extLst>
          </p:cNvPr>
          <p:cNvSpPr txBox="1"/>
          <p:nvPr/>
        </p:nvSpPr>
        <p:spPr>
          <a:xfrm>
            <a:off x="1224485" y="5163537"/>
            <a:ext cx="2057400" cy="6858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ctr"/>
            <a:r>
              <a:rPr lang="fr-FR" sz="3200" b="1" dirty="0">
                <a:latin typeface="Segoe Print" panose="02000600000000000000" pitchFamily="2" charset="0"/>
              </a:rPr>
              <a:t>RBV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816415AD-C210-4448-A805-D56FA5EFFC6F}"/>
              </a:ext>
            </a:extLst>
          </p:cNvPr>
          <p:cNvSpPr txBox="1"/>
          <p:nvPr/>
        </p:nvSpPr>
        <p:spPr>
          <a:xfrm>
            <a:off x="-210148" y="4114800"/>
            <a:ext cx="2057400" cy="6858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ctr"/>
            <a:r>
              <a:rPr lang="fr-FR" sz="2400" dirty="0">
                <a:latin typeface="Segoe Print" panose="02000600000000000000" pitchFamily="2" charset="0"/>
              </a:rPr>
              <a:t>ActiveX</a:t>
            </a:r>
          </a:p>
          <a:p>
            <a:pPr algn="ctr"/>
            <a:r>
              <a:rPr lang="fr-FR" sz="2400" dirty="0">
                <a:latin typeface="Segoe Print" panose="02000600000000000000" pitchFamily="2" charset="0"/>
              </a:rPr>
              <a:t>Lanceur</a:t>
            </a:r>
          </a:p>
          <a:p>
            <a:pPr algn="ctr"/>
            <a:r>
              <a:rPr lang="fr-FR" sz="2400" dirty="0">
                <a:latin typeface="Segoe Print" panose="02000600000000000000" pitchFamily="2" charset="0"/>
              </a:rPr>
              <a:t>…</a:t>
            </a:r>
          </a:p>
        </p:txBody>
      </p:sp>
      <p:pic>
        <p:nvPicPr>
          <p:cNvPr id="7174" name="Picture 6" descr="Image associée">
            <a:extLst>
              <a:ext uri="{FF2B5EF4-FFF2-40B4-BE49-F238E27FC236}">
                <a16:creationId xmlns:a16="http://schemas.microsoft.com/office/drawing/2014/main" id="{3CC7C10D-BEBD-4C14-8DA3-EC8CA8788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9" y="4078527"/>
            <a:ext cx="1249905" cy="12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èche : bas 123">
            <a:extLst>
              <a:ext uri="{FF2B5EF4-FFF2-40B4-BE49-F238E27FC236}">
                <a16:creationId xmlns:a16="http://schemas.microsoft.com/office/drawing/2014/main" id="{0D86237F-74B1-42D1-AF28-DD40FB3EE416}"/>
              </a:ext>
            </a:extLst>
          </p:cNvPr>
          <p:cNvSpPr/>
          <p:nvPr/>
        </p:nvSpPr>
        <p:spPr>
          <a:xfrm>
            <a:off x="5996204" y="2821513"/>
            <a:ext cx="484632" cy="749808"/>
          </a:xfrm>
          <a:prstGeom prst="down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25" name="Flèche : bas 124">
            <a:extLst>
              <a:ext uri="{FF2B5EF4-FFF2-40B4-BE49-F238E27FC236}">
                <a16:creationId xmlns:a16="http://schemas.microsoft.com/office/drawing/2014/main" id="{A7A47971-AF81-4E31-B53D-C59C9138C8B7}"/>
              </a:ext>
            </a:extLst>
          </p:cNvPr>
          <p:cNvSpPr/>
          <p:nvPr/>
        </p:nvSpPr>
        <p:spPr>
          <a:xfrm>
            <a:off x="9934221" y="2831592"/>
            <a:ext cx="484632" cy="749808"/>
          </a:xfrm>
          <a:prstGeom prst="down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FE8E6C5C-DDD6-4850-BA89-B29ED72DD68F}"/>
              </a:ext>
            </a:extLst>
          </p:cNvPr>
          <p:cNvSpPr txBox="1"/>
          <p:nvPr/>
        </p:nvSpPr>
        <p:spPr>
          <a:xfrm>
            <a:off x="9147837" y="5161217"/>
            <a:ext cx="2057400" cy="6858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ctr"/>
            <a:r>
              <a:rPr lang="fr-FR" sz="3200" b="1" dirty="0">
                <a:latin typeface="Segoe Print" panose="02000600000000000000" pitchFamily="2" charset="0"/>
              </a:rPr>
              <a:t>CCB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22E9CC79-F6C1-4E2D-A869-17B39F6FC40B}"/>
              </a:ext>
            </a:extLst>
          </p:cNvPr>
          <p:cNvSpPr txBox="1"/>
          <p:nvPr/>
        </p:nvSpPr>
        <p:spPr>
          <a:xfrm>
            <a:off x="10419645" y="4202289"/>
            <a:ext cx="2057400" cy="6858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ctr"/>
            <a:r>
              <a:rPr lang="fr-FR" sz="2400" dirty="0">
                <a:latin typeface="Segoe Print" panose="02000600000000000000" pitchFamily="2" charset="0"/>
              </a:rPr>
              <a:t>ActiveX</a:t>
            </a:r>
          </a:p>
          <a:p>
            <a:pPr algn="ctr"/>
            <a:r>
              <a:rPr lang="fr-FR" sz="2400" dirty="0">
                <a:latin typeface="Segoe Print" panose="02000600000000000000" pitchFamily="2" charset="0"/>
              </a:rPr>
              <a:t>…</a:t>
            </a:r>
          </a:p>
        </p:txBody>
      </p:sp>
      <p:pic>
        <p:nvPicPr>
          <p:cNvPr id="128" name="Picture 6" descr="Image associée">
            <a:extLst>
              <a:ext uri="{FF2B5EF4-FFF2-40B4-BE49-F238E27FC236}">
                <a16:creationId xmlns:a16="http://schemas.microsoft.com/office/drawing/2014/main" id="{33C1406B-DA4C-41E8-A42B-8C5F03E5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3911312"/>
            <a:ext cx="1249905" cy="12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ZoneTexte 128">
            <a:extLst>
              <a:ext uri="{FF2B5EF4-FFF2-40B4-BE49-F238E27FC236}">
                <a16:creationId xmlns:a16="http://schemas.microsoft.com/office/drawing/2014/main" id="{87864CF1-67BB-40DC-AB1A-E50BA8DC64A9}"/>
              </a:ext>
            </a:extLst>
          </p:cNvPr>
          <p:cNvSpPr txBox="1"/>
          <p:nvPr/>
        </p:nvSpPr>
        <p:spPr>
          <a:xfrm>
            <a:off x="5195188" y="5161217"/>
            <a:ext cx="2057400" cy="6858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ctr"/>
            <a:r>
              <a:rPr lang="fr-FR" sz="3200" b="1" dirty="0">
                <a:latin typeface="Segoe Print" panose="02000600000000000000" pitchFamily="2" charset="0"/>
              </a:rPr>
              <a:t>SAFE</a:t>
            </a:r>
          </a:p>
        </p:txBody>
      </p:sp>
      <p:pic>
        <p:nvPicPr>
          <p:cNvPr id="130" name="Image 129">
            <a:extLst>
              <a:ext uri="{FF2B5EF4-FFF2-40B4-BE49-F238E27FC236}">
                <a16:creationId xmlns:a16="http://schemas.microsoft.com/office/drawing/2014/main" id="{9AEE43BC-97DA-432E-A6BA-16FC07D5A5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00" t="15289" r="41591" b="79084"/>
          <a:stretch/>
        </p:blipFill>
        <p:spPr>
          <a:xfrm>
            <a:off x="5305069" y="5691815"/>
            <a:ext cx="1866899" cy="385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8" name="Picture 10" descr="Image associée">
            <a:extLst>
              <a:ext uri="{FF2B5EF4-FFF2-40B4-BE49-F238E27FC236}">
                <a16:creationId xmlns:a16="http://schemas.microsoft.com/office/drawing/2014/main" id="{6E727CE8-9754-43B7-91BE-B003CE90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468" y="3886299"/>
            <a:ext cx="1144137" cy="114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680156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7" grpId="0"/>
      <p:bldP spid="118" grpId="0"/>
      <p:bldP spid="120" grpId="0"/>
      <p:bldP spid="121" grpId="0"/>
      <p:bldP spid="5" grpId="0" animBg="1"/>
      <p:bldP spid="122" grpId="0"/>
      <p:bldP spid="123" grpId="0"/>
      <p:bldP spid="124" grpId="0" animBg="1"/>
      <p:bldP spid="125" grpId="0" animBg="1"/>
      <p:bldP spid="126" grpId="0"/>
      <p:bldP spid="127" grpId="0"/>
      <p:bldP spid="1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Débranchements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4F42654-F954-4CBD-93B1-B53B2FD95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58" y="804333"/>
            <a:ext cx="8691085" cy="541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6082866"/>
      </p:ext>
    </p:extLst>
  </p:cSld>
  <p:clrMapOvr>
    <a:masterClrMapping/>
  </p:clrMapOvr>
  <p:transition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Débranchements</a:t>
            </a:r>
            <a:r>
              <a:rPr lang="en-US" dirty="0">
                <a:solidFill>
                  <a:schemeClr val="tx1"/>
                </a:solidFill>
              </a:rPr>
              <a:t> (BDDF)</a:t>
            </a:r>
            <a:endParaRPr lang="fr-FR" dirty="0"/>
          </a:p>
        </p:txBody>
      </p:sp>
      <p:sp>
        <p:nvSpPr>
          <p:cNvPr id="119" name="Espace réservé du contenu 1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b="1" dirty="0"/>
              <a:t>RBV v2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748404" y="1524000"/>
            <a:ext cx="4458585" cy="4409165"/>
          </a:xfrm>
          <a:prstGeom prst="rect">
            <a:avLst/>
          </a:prstGeom>
          <a:solidFill>
            <a:srgbClr val="EFD1D6"/>
          </a:solidFill>
          <a:ln w="25400" cap="flat" cmpd="sng" algn="ctr">
            <a:solidFill>
              <a:srgbClr val="E60028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8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Arial"/>
            </a:endParaRPr>
          </a:p>
        </p:txBody>
      </p:sp>
      <p:grpSp>
        <p:nvGrpSpPr>
          <p:cNvPr id="61" name="Groupe 115"/>
          <p:cNvGrpSpPr/>
          <p:nvPr/>
        </p:nvGrpSpPr>
        <p:grpSpPr>
          <a:xfrm>
            <a:off x="4857394" y="1828709"/>
            <a:ext cx="2214246" cy="2153196"/>
            <a:chOff x="1403649" y="2132856"/>
            <a:chExt cx="490090" cy="539099"/>
          </a:xfrm>
        </p:grpSpPr>
        <p:sp>
          <p:nvSpPr>
            <p:cNvPr id="62" name="Organigramme : Décision 61"/>
            <p:cNvSpPr/>
            <p:nvPr/>
          </p:nvSpPr>
          <p:spPr>
            <a:xfrm>
              <a:off x="1403649" y="2377901"/>
              <a:ext cx="490090" cy="294054"/>
            </a:xfrm>
            <a:prstGeom prst="flowChartDecision">
              <a:avLst/>
            </a:prstGeom>
            <a:solidFill>
              <a:srgbClr val="C0504D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fr-FR" sz="1200" kern="0">
                <a:solidFill>
                  <a:prstClr val="white"/>
                </a:solidFill>
                <a:latin typeface="Calibri"/>
                <a:ea typeface="ＭＳ Ｐゴシック" charset="0"/>
                <a:cs typeface="Arial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403649" y="2279883"/>
              <a:ext cx="490090" cy="245045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fr-FR" sz="1200" kern="0">
                <a:solidFill>
                  <a:prstClr val="white"/>
                </a:solidFill>
                <a:latin typeface="Calibri"/>
                <a:ea typeface="ＭＳ Ｐゴシック" charset="0"/>
                <a:cs typeface="Arial"/>
              </a:endParaRPr>
            </a:p>
          </p:txBody>
        </p:sp>
        <p:cxnSp>
          <p:nvCxnSpPr>
            <p:cNvPr id="64" name="Connecteur droit 63"/>
            <p:cNvCxnSpPr>
              <a:stCxn id="66" idx="1"/>
              <a:endCxn id="62" idx="1"/>
            </p:cNvCxnSpPr>
            <p:nvPr/>
          </p:nvCxnSpPr>
          <p:spPr>
            <a:xfrm>
              <a:off x="1403649" y="2279883"/>
              <a:ext cx="0" cy="245045"/>
            </a:xfrm>
            <a:prstGeom prst="line">
              <a:avLst/>
            </a:prstGeom>
            <a:noFill/>
            <a:ln w="28575" cap="flat" cmpd="sng" algn="ctr">
              <a:solidFill>
                <a:srgbClr val="C0504D"/>
              </a:solidFill>
              <a:prstDash val="solid"/>
            </a:ln>
            <a:effectLst/>
          </p:spPr>
        </p:cxnSp>
        <p:cxnSp>
          <p:nvCxnSpPr>
            <p:cNvPr id="65" name="Connecteur droit 64"/>
            <p:cNvCxnSpPr>
              <a:stCxn id="66" idx="3"/>
              <a:endCxn id="62" idx="3"/>
            </p:cNvCxnSpPr>
            <p:nvPr/>
          </p:nvCxnSpPr>
          <p:spPr>
            <a:xfrm>
              <a:off x="1893739" y="2279883"/>
              <a:ext cx="0" cy="245045"/>
            </a:xfrm>
            <a:prstGeom prst="line">
              <a:avLst/>
            </a:prstGeom>
            <a:noFill/>
            <a:ln w="28575" cap="flat" cmpd="sng" algn="ctr">
              <a:solidFill>
                <a:srgbClr val="C0504D"/>
              </a:solidFill>
              <a:prstDash val="solid"/>
            </a:ln>
            <a:effectLst/>
          </p:spPr>
        </p:cxnSp>
        <p:sp>
          <p:nvSpPr>
            <p:cNvPr id="66" name="Organigramme : Décision 65"/>
            <p:cNvSpPr/>
            <p:nvPr/>
          </p:nvSpPr>
          <p:spPr>
            <a:xfrm>
              <a:off x="1403649" y="2132856"/>
              <a:ext cx="490090" cy="294054"/>
            </a:xfrm>
            <a:prstGeom prst="flowChartDecision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fr-FR" sz="1200" kern="0">
                <a:solidFill>
                  <a:prstClr val="white"/>
                </a:solidFill>
                <a:latin typeface="Calibri"/>
                <a:ea typeface="ＭＳ Ｐゴシック" charset="0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422170" y="2444676"/>
              <a:ext cx="451632" cy="11409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800">
                <a:defRPr/>
              </a:pPr>
              <a:r>
                <a:rPr lang="fr-FR" sz="2100" b="1" kern="0" dirty="0">
                  <a:solidFill>
                    <a:prstClr val="white"/>
                  </a:solidFill>
                  <a:latin typeface="Calibri"/>
                  <a:ea typeface="ＭＳ Ｐゴシック" charset="0"/>
                  <a:cs typeface="Arial"/>
                </a:rPr>
                <a:t> </a:t>
              </a:r>
              <a:r>
                <a:rPr lang="fr-FR" sz="2100" b="1" kern="0" dirty="0">
                  <a:solidFill>
                    <a:sysClr val="windowText" lastClr="000000"/>
                  </a:solidFill>
                  <a:latin typeface="Calibri"/>
                  <a:ea typeface="ＭＳ Ｐゴシック" charset="0"/>
                  <a:cs typeface="Arial"/>
                </a:rPr>
                <a:t>Redirection de </a:t>
              </a:r>
            </a:p>
            <a:p>
              <a:pPr algn="ctr" defTabSz="685800">
                <a:defRPr/>
              </a:pPr>
              <a:r>
                <a:rPr lang="fr-FR" sz="2100" b="1" kern="0" dirty="0">
                  <a:solidFill>
                    <a:sysClr val="windowText" lastClr="000000"/>
                  </a:solidFill>
                  <a:latin typeface="Calibri"/>
                  <a:ea typeface="ＭＳ Ｐゴシック" charset="0"/>
                  <a:cs typeface="Arial"/>
                </a:rPr>
                <a:t>Version</a:t>
              </a:r>
            </a:p>
            <a:p>
              <a:pPr algn="ctr" defTabSz="685800">
                <a:defRPr/>
              </a:pPr>
              <a:endParaRPr lang="fr-FR" sz="2100" b="1" kern="0" dirty="0">
                <a:solidFill>
                  <a:prstClr val="white"/>
                </a:solidFill>
                <a:latin typeface="Calibri"/>
                <a:ea typeface="ＭＳ Ｐゴシック" charset="0"/>
                <a:cs typeface="Arial"/>
              </a:endParaRPr>
            </a:p>
            <a:p>
              <a:pPr algn="ctr" defTabSz="685800">
                <a:defRPr/>
              </a:pPr>
              <a:endParaRPr lang="fr-FR" sz="2100" b="1" kern="0" dirty="0">
                <a:solidFill>
                  <a:prstClr val="white"/>
                </a:solidFill>
                <a:latin typeface="Calibri"/>
                <a:ea typeface="ＭＳ Ｐゴシック" charset="0"/>
                <a:cs typeface="Arial"/>
              </a:endParaRPr>
            </a:p>
            <a:p>
              <a:pPr algn="ctr" defTabSz="685800">
                <a:defRPr/>
              </a:pPr>
              <a:r>
                <a:rPr lang="fr-FR" sz="1050" b="1" kern="0" dirty="0">
                  <a:solidFill>
                    <a:prstClr val="white"/>
                  </a:solidFill>
                  <a:latin typeface="Calibri"/>
                  <a:ea typeface="ＭＳ Ｐゴシック" charset="0"/>
                  <a:cs typeface="Arial"/>
                </a:rPr>
                <a:t>Règles de </a:t>
              </a:r>
            </a:p>
            <a:p>
              <a:pPr algn="ctr" defTabSz="685800">
                <a:defRPr/>
              </a:pPr>
              <a:r>
                <a:rPr lang="fr-FR" sz="1050" b="1" kern="0" dirty="0">
                  <a:solidFill>
                    <a:prstClr val="white"/>
                  </a:solidFill>
                  <a:latin typeface="Calibri"/>
                  <a:ea typeface="ＭＳ Ｐゴシック" charset="0"/>
                  <a:cs typeface="Arial"/>
                </a:rPr>
                <a:t>routage</a:t>
              </a:r>
            </a:p>
            <a:p>
              <a:pPr algn="ctr" defTabSz="685800">
                <a:defRPr/>
              </a:pPr>
              <a:endParaRPr lang="fr-FR" sz="2100" b="1" kern="0" dirty="0">
                <a:solidFill>
                  <a:prstClr val="white"/>
                </a:solidFill>
                <a:latin typeface="Calibri"/>
                <a:ea typeface="ＭＳ Ｐゴシック" charset="0"/>
                <a:cs typeface="Arial"/>
              </a:endParaRPr>
            </a:p>
            <a:p>
              <a:pPr algn="ctr" defTabSz="685800">
                <a:defRPr/>
              </a:pPr>
              <a:endParaRPr lang="fr-FR" sz="2100" b="1" kern="0" dirty="0">
                <a:solidFill>
                  <a:prstClr val="white"/>
                </a:solidFill>
                <a:latin typeface="Calibri"/>
                <a:ea typeface="ＭＳ Ｐゴシック" charset="0"/>
                <a:cs typeface="Arial"/>
              </a:endParaRPr>
            </a:p>
          </p:txBody>
        </p:sp>
      </p:grpSp>
      <p:sp>
        <p:nvSpPr>
          <p:cNvPr id="68" name="Cylindre 67"/>
          <p:cNvSpPr/>
          <p:nvPr/>
        </p:nvSpPr>
        <p:spPr>
          <a:xfrm>
            <a:off x="4722379" y="4168482"/>
            <a:ext cx="2484276" cy="1656671"/>
          </a:xfrm>
          <a:prstGeom prst="can">
            <a:avLst>
              <a:gd name="adj" fmla="val 15666"/>
            </a:avLst>
          </a:prstGeom>
          <a:solidFill>
            <a:srgbClr val="C0504D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fr-FR" sz="1350" kern="0">
              <a:solidFill>
                <a:prstClr val="white"/>
              </a:solidFill>
              <a:latin typeface="Calibri"/>
              <a:ea typeface="ＭＳ Ｐゴシック" charset="0"/>
              <a:cs typeface="Arial"/>
            </a:endParaRPr>
          </a:p>
        </p:txBody>
      </p:sp>
      <p:cxnSp>
        <p:nvCxnSpPr>
          <p:cNvPr id="69" name="Connecteur droit 68"/>
          <p:cNvCxnSpPr>
            <a:stCxn id="62" idx="2"/>
            <a:endCxn id="68" idx="1"/>
          </p:cNvCxnSpPr>
          <p:nvPr/>
        </p:nvCxnSpPr>
        <p:spPr bwMode="auto">
          <a:xfrm>
            <a:off x="5964517" y="3981905"/>
            <a:ext cx="0" cy="186577"/>
          </a:xfrm>
          <a:prstGeom prst="lin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Ellipse 69"/>
          <p:cNvSpPr/>
          <p:nvPr/>
        </p:nvSpPr>
        <p:spPr bwMode="auto">
          <a:xfrm>
            <a:off x="7044637" y="2626912"/>
            <a:ext cx="81000" cy="81000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fr-FR" sz="1350" kern="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71" name="Ellipse 70"/>
          <p:cNvSpPr/>
          <p:nvPr/>
        </p:nvSpPr>
        <p:spPr bwMode="auto">
          <a:xfrm>
            <a:off x="7044637" y="2777711"/>
            <a:ext cx="81000" cy="81000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fr-FR" sz="1350" kern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72" name="Ellipse 71"/>
          <p:cNvSpPr/>
          <p:nvPr/>
        </p:nvSpPr>
        <p:spPr bwMode="auto">
          <a:xfrm>
            <a:off x="7044637" y="2928511"/>
            <a:ext cx="81000" cy="81000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fr-FR" sz="1350" kern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73" name="Ellipse 72"/>
          <p:cNvSpPr/>
          <p:nvPr/>
        </p:nvSpPr>
        <p:spPr bwMode="auto">
          <a:xfrm>
            <a:off x="7044637" y="3079309"/>
            <a:ext cx="81000" cy="81000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fr-FR" sz="1350" kern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74" name="Ellipse 73"/>
          <p:cNvSpPr/>
          <p:nvPr/>
        </p:nvSpPr>
        <p:spPr bwMode="auto">
          <a:xfrm>
            <a:off x="4808226" y="2789618"/>
            <a:ext cx="81000" cy="81000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fr-FR" sz="1350" kern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75" name="Ellipse 74"/>
          <p:cNvSpPr/>
          <p:nvPr/>
        </p:nvSpPr>
        <p:spPr bwMode="auto">
          <a:xfrm>
            <a:off x="4808226" y="3059648"/>
            <a:ext cx="81000" cy="81000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fr-FR" sz="1350" kern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236236" y="2746811"/>
            <a:ext cx="1134126" cy="68835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r" defTabSz="685800"/>
            <a:r>
              <a:rPr lang="fr-FR" sz="788" kern="0" dirty="0">
                <a:solidFill>
                  <a:srgbClr val="6E6E87">
                    <a:lumMod val="75000"/>
                  </a:srgbClr>
                </a:solidFill>
                <a:latin typeface="Calibri"/>
                <a:ea typeface="ＭＳ Ｐゴシック" charset="0"/>
                <a:cs typeface="Arial"/>
              </a:rPr>
              <a:t>Mur d’applications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860363" y="3163601"/>
            <a:ext cx="990719" cy="879355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ctr" defTabSz="685800">
              <a:defRPr/>
            </a:pPr>
            <a:r>
              <a:rPr lang="fr-FR" sz="788" kern="0" dirty="0">
                <a:solidFill>
                  <a:srgbClr val="6E6E87">
                    <a:lumMod val="75000"/>
                  </a:srgbClr>
                </a:solidFill>
                <a:latin typeface="Calibri"/>
                <a:ea typeface="ＭＳ Ｐゴシック" charset="0"/>
                <a:cs typeface="Arial"/>
              </a:rPr>
              <a:t>IHM Administration</a:t>
            </a:r>
          </a:p>
        </p:txBody>
      </p:sp>
      <p:sp>
        <p:nvSpPr>
          <p:cNvPr id="78" name="Rectangle 77"/>
          <p:cNvSpPr/>
          <p:nvPr/>
        </p:nvSpPr>
        <p:spPr>
          <a:xfrm>
            <a:off x="2236236" y="3610907"/>
            <a:ext cx="1134126" cy="68835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r" defTabSz="685800"/>
            <a:r>
              <a:rPr lang="fr-FR" sz="788" kern="0" dirty="0">
                <a:solidFill>
                  <a:srgbClr val="6E6E87">
                    <a:lumMod val="75000"/>
                  </a:srgbClr>
                </a:solidFill>
                <a:latin typeface="Calibri"/>
                <a:ea typeface="ＭＳ Ｐゴシック" charset="0"/>
                <a:cs typeface="Arial"/>
              </a:rPr>
              <a:t>Autres applications / Débranchements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4889226" y="4529010"/>
            <a:ext cx="535231" cy="425912"/>
          </a:xfrm>
          <a:prstGeom prst="rect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75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Applications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6479094" y="4529010"/>
            <a:ext cx="535231" cy="425912"/>
          </a:xfrm>
          <a:prstGeom prst="rect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75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Populations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4889226" y="5236206"/>
            <a:ext cx="535231" cy="425912"/>
          </a:xfrm>
          <a:prstGeom prst="rect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75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Features</a:t>
            </a:r>
            <a:endParaRPr kumimoji="0" lang="fr-FR" sz="675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479093" y="5232301"/>
            <a:ext cx="535231" cy="425912"/>
          </a:xfrm>
          <a:prstGeom prst="rect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75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Admin</a:t>
            </a:r>
          </a:p>
        </p:txBody>
      </p:sp>
      <p:cxnSp>
        <p:nvCxnSpPr>
          <p:cNvPr id="83" name="Connecteur droit avec flèche 82"/>
          <p:cNvCxnSpPr>
            <a:stCxn id="79" idx="3"/>
            <a:endCxn id="87" idx="1"/>
          </p:cNvCxnSpPr>
          <p:nvPr/>
        </p:nvCxnSpPr>
        <p:spPr bwMode="auto">
          <a:xfrm>
            <a:off x="5424457" y="4741966"/>
            <a:ext cx="259703" cy="0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Connecteur droit avec flèche 83"/>
          <p:cNvCxnSpPr>
            <a:stCxn id="87" idx="3"/>
            <a:endCxn id="80" idx="1"/>
          </p:cNvCxnSpPr>
          <p:nvPr/>
        </p:nvCxnSpPr>
        <p:spPr bwMode="auto">
          <a:xfrm>
            <a:off x="6219391" y="4741966"/>
            <a:ext cx="259703" cy="0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Connecteur droit avec flèche 84"/>
          <p:cNvCxnSpPr>
            <a:stCxn id="79" idx="3"/>
            <a:endCxn id="82" idx="1"/>
          </p:cNvCxnSpPr>
          <p:nvPr/>
        </p:nvCxnSpPr>
        <p:spPr bwMode="auto">
          <a:xfrm>
            <a:off x="5424457" y="4741965"/>
            <a:ext cx="1054636" cy="703292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Connecteur droit avec flèche 85"/>
          <p:cNvCxnSpPr>
            <a:stCxn id="81" idx="3"/>
            <a:endCxn id="80" idx="2"/>
          </p:cNvCxnSpPr>
          <p:nvPr/>
        </p:nvCxnSpPr>
        <p:spPr bwMode="auto">
          <a:xfrm flipV="1">
            <a:off x="5424457" y="4954921"/>
            <a:ext cx="1322252" cy="494241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7" name="Rectangle 86"/>
          <p:cNvSpPr/>
          <p:nvPr/>
        </p:nvSpPr>
        <p:spPr bwMode="auto">
          <a:xfrm>
            <a:off x="5684160" y="4529010"/>
            <a:ext cx="535231" cy="425912"/>
          </a:xfrm>
          <a:prstGeom prst="rect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75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Versions</a:t>
            </a:r>
          </a:p>
        </p:txBody>
      </p:sp>
      <p:pic>
        <p:nvPicPr>
          <p:cNvPr id="88" name="i15972c74eb9d5187e71" descr="15972c74eb9d5187e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55" y="2722582"/>
            <a:ext cx="945126" cy="5316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ZoneTexte 88"/>
          <p:cNvSpPr txBox="1"/>
          <p:nvPr/>
        </p:nvSpPr>
        <p:spPr>
          <a:xfrm>
            <a:off x="7063075" y="2572862"/>
            <a:ext cx="100219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fr-FR" sz="750" kern="0" dirty="0">
                <a:solidFill>
                  <a:sysClr val="windowText" lastClr="000000"/>
                </a:solidFill>
                <a:ea typeface="ＭＳ Ｐゴシック" charset="0"/>
              </a:rPr>
              <a:t>CRUD Applications</a:t>
            </a:r>
          </a:p>
        </p:txBody>
      </p:sp>
      <p:sp>
        <p:nvSpPr>
          <p:cNvPr id="90" name="ZoneTexte 89"/>
          <p:cNvSpPr txBox="1"/>
          <p:nvPr/>
        </p:nvSpPr>
        <p:spPr>
          <a:xfrm>
            <a:off x="7066024" y="2722367"/>
            <a:ext cx="8595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fr-FR" sz="750" kern="0" dirty="0">
                <a:solidFill>
                  <a:sysClr val="windowText" lastClr="000000"/>
                </a:solidFill>
                <a:ea typeface="ＭＳ Ｐゴシック" charset="0"/>
              </a:rPr>
              <a:t>CRUD Versions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7062674" y="2877241"/>
            <a:ext cx="98616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fr-FR" sz="750" kern="0" dirty="0">
                <a:solidFill>
                  <a:sysClr val="windowText" lastClr="000000"/>
                </a:solidFill>
                <a:ea typeface="ＭＳ Ｐゴシック" charset="0"/>
              </a:rPr>
              <a:t>CRUD Populations</a:t>
            </a:r>
          </a:p>
        </p:txBody>
      </p:sp>
      <p:sp>
        <p:nvSpPr>
          <p:cNvPr id="92" name="ZoneTexte 91"/>
          <p:cNvSpPr txBox="1"/>
          <p:nvPr/>
        </p:nvSpPr>
        <p:spPr>
          <a:xfrm>
            <a:off x="7062073" y="3028543"/>
            <a:ext cx="86594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fr-FR" sz="750" kern="0" dirty="0">
                <a:solidFill>
                  <a:sysClr val="windowText" lastClr="000000"/>
                </a:solidFill>
                <a:ea typeface="ＭＳ Ｐゴシック" charset="0"/>
              </a:rPr>
              <a:t>CRUD </a:t>
            </a:r>
            <a:r>
              <a:rPr lang="fr-FR" sz="750" kern="0" dirty="0" err="1">
                <a:solidFill>
                  <a:sysClr val="windowText" lastClr="000000"/>
                </a:solidFill>
                <a:ea typeface="ＭＳ Ｐゴシック" charset="0"/>
              </a:rPr>
              <a:t>Features</a:t>
            </a:r>
            <a:endParaRPr lang="fr-FR" sz="750" kern="0" dirty="0">
              <a:solidFill>
                <a:sysClr val="windowText" lastClr="000000"/>
              </a:solidFill>
              <a:ea typeface="ＭＳ Ｐゴシック" charset="0"/>
            </a:endParaRPr>
          </a:p>
        </p:txBody>
      </p:sp>
      <p:sp>
        <p:nvSpPr>
          <p:cNvPr id="93" name="Ellipse 92"/>
          <p:cNvSpPr/>
          <p:nvPr/>
        </p:nvSpPr>
        <p:spPr bwMode="auto">
          <a:xfrm>
            <a:off x="7044637" y="3228412"/>
            <a:ext cx="81000" cy="81000"/>
          </a:xfrm>
          <a:prstGeom prst="ellipse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fr-FR" sz="1350" kern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7062875" y="3177645"/>
            <a:ext cx="115288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fr-FR" sz="750" kern="0" dirty="0">
                <a:solidFill>
                  <a:sysClr val="windowText" lastClr="000000"/>
                </a:solidFill>
                <a:ea typeface="ＭＳ Ｐゴシック" charset="0"/>
              </a:rPr>
              <a:t>CRUD Administrateurs</a:t>
            </a:r>
          </a:p>
        </p:txBody>
      </p:sp>
      <p:sp>
        <p:nvSpPr>
          <p:cNvPr id="95" name="Rectangle 4"/>
          <p:cNvSpPr/>
          <p:nvPr/>
        </p:nvSpPr>
        <p:spPr bwMode="auto">
          <a:xfrm>
            <a:off x="8253724" y="1536698"/>
            <a:ext cx="1957076" cy="1491845"/>
          </a:xfrm>
          <a:prstGeom prst="wedgeRectCallout">
            <a:avLst>
              <a:gd name="adj1" fmla="val 15889"/>
              <a:gd name="adj2" fmla="val 59677"/>
            </a:avLst>
          </a:prstGeom>
          <a:solidFill>
            <a:srgbClr val="E5F2E4">
              <a:alpha val="40000"/>
            </a:srgbClr>
          </a:solidFill>
          <a:ln w="19050" cap="flat" cmpd="sng" algn="ctr">
            <a:solidFill>
              <a:srgbClr val="7DBE78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35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Je suis responsable d’une application</a:t>
            </a:r>
          </a:p>
          <a:p>
            <a:pPr marL="128588" marR="0" lvl="0" indent="-128588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Je </a:t>
            </a:r>
            <a:r>
              <a:rPr kumimoji="0" lang="fr-FR" sz="825" b="1" i="0" u="none" strike="noStrike" kern="0" cap="none" spc="0" normalizeH="0" baseline="0" noProof="0" dirty="0">
                <a:ln>
                  <a:noFill/>
                </a:ln>
                <a:solidFill>
                  <a:srgbClr val="7DBE78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créé en autonomie </a:t>
            </a: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mon application, ses versions par population…</a:t>
            </a:r>
          </a:p>
          <a:p>
            <a:pPr marL="471488" marR="0" lvl="1" indent="-128588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3 rôles RTFE (CONSULT, LOCAL_ADMIN, GLOBAL_ADMIN)</a:t>
            </a:r>
            <a:endParaRPr kumimoji="0" lang="fr-FR" sz="825" b="1" i="0" u="none" strike="noStrike" kern="0" cap="none" spc="0" normalizeH="0" baseline="0" noProof="0" dirty="0">
              <a:ln>
                <a:noFill/>
              </a:ln>
              <a:solidFill>
                <a:srgbClr val="7DBE78">
                  <a:lumMod val="50000"/>
                </a:srgbClr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charset="0"/>
            </a:endParaRPr>
          </a:p>
          <a:p>
            <a:pPr marL="128588" marR="0" lvl="0" indent="-128588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Je </a:t>
            </a:r>
            <a:r>
              <a:rPr kumimoji="0" lang="fr-FR" sz="825" b="1" i="0" u="none" strike="noStrike" kern="0" cap="none" spc="0" normalizeH="0" baseline="0" noProof="0" dirty="0">
                <a:ln>
                  <a:noFill/>
                </a:ln>
                <a:solidFill>
                  <a:srgbClr val="7DBE78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gère les personnes autorisées </a:t>
            </a: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à modifier mon application (« remplaçants du créateur »)</a:t>
            </a:r>
            <a:endParaRPr kumimoji="0" lang="fr-FR" sz="82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96" name="Rectangle 4"/>
          <p:cNvSpPr/>
          <p:nvPr/>
        </p:nvSpPr>
        <p:spPr bwMode="auto">
          <a:xfrm>
            <a:off x="8253724" y="4762883"/>
            <a:ext cx="1957076" cy="630222"/>
          </a:xfrm>
          <a:prstGeom prst="wedgeRectCallout">
            <a:avLst>
              <a:gd name="adj1" fmla="val 12887"/>
              <a:gd name="adj2" fmla="val -154353"/>
            </a:avLst>
          </a:prstGeom>
          <a:solidFill>
            <a:srgbClr val="E5F2E4">
              <a:alpha val="40000"/>
            </a:srgbClr>
          </a:solidFill>
          <a:ln w="19050" cap="flat" cmpd="sng" algn="ctr">
            <a:solidFill>
              <a:srgbClr val="7DBE78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35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Je suis administrateur</a:t>
            </a:r>
          </a:p>
          <a:p>
            <a:pPr marL="128588" marR="0" lvl="0" indent="-128588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Je dispose d’un rôle RTFE d’</a:t>
            </a:r>
            <a:r>
              <a:rPr kumimoji="0" lang="fr-FR" sz="825" b="1" i="0" u="none" strike="noStrike" kern="0" cap="none" spc="0" normalizeH="0" baseline="0" noProof="0" dirty="0">
                <a:ln>
                  <a:noFill/>
                </a:ln>
                <a:solidFill>
                  <a:srgbClr val="7DBE78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administration</a:t>
            </a:r>
          </a:p>
          <a:p>
            <a:pPr marL="128588" marR="0" lvl="0" indent="-128588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Je peux </a:t>
            </a:r>
            <a:r>
              <a:rPr kumimoji="0" lang="fr-FR" sz="825" b="1" i="0" u="none" strike="noStrike" kern="0" cap="none" spc="0" normalizeH="0" baseline="0" noProof="0" dirty="0">
                <a:ln>
                  <a:noFill/>
                </a:ln>
                <a:solidFill>
                  <a:srgbClr val="7DBE78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administrer toutes les applications</a:t>
            </a: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 configurées</a:t>
            </a:r>
          </a:p>
        </p:txBody>
      </p:sp>
      <p:pic>
        <p:nvPicPr>
          <p:cNvPr id="97" name="Image 96"/>
          <p:cNvPicPr>
            <a:picLocks noChangeAspect="1"/>
          </p:cNvPicPr>
          <p:nvPr/>
        </p:nvPicPr>
        <p:blipFill>
          <a:blip r:embed="rId4">
            <a:clrChange>
              <a:clrFrom>
                <a:srgbClr val="494D55"/>
              </a:clrFrom>
              <a:clrTo>
                <a:srgbClr val="494D55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9435094" y="3527101"/>
            <a:ext cx="645239" cy="143387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68585" y="2878618"/>
            <a:ext cx="746706" cy="165935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16607" y="2867976"/>
            <a:ext cx="746706" cy="165935"/>
          </a:xfrm>
          <a:prstGeom prst="rect">
            <a:avLst/>
          </a:prstGeom>
        </p:spPr>
      </p:pic>
      <p:sp>
        <p:nvSpPr>
          <p:cNvPr id="100" name="ZoneTexte 99"/>
          <p:cNvSpPr txBox="1"/>
          <p:nvPr/>
        </p:nvSpPr>
        <p:spPr>
          <a:xfrm>
            <a:off x="3727989" y="3006302"/>
            <a:ext cx="11352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fr-FR" sz="750" kern="0" dirty="0">
                <a:solidFill>
                  <a:sysClr val="windowText" lastClr="000000"/>
                </a:solidFill>
                <a:ea typeface="ＭＳ Ｐゴシック" charset="0"/>
              </a:rPr>
              <a:t>Redirection de version</a:t>
            </a:r>
          </a:p>
          <a:p>
            <a:pPr algn="ctr" defTabSz="685800"/>
            <a:r>
              <a:rPr lang="fr-FR" sz="750" kern="0" dirty="0">
                <a:solidFill>
                  <a:sysClr val="windowText" lastClr="000000"/>
                </a:solidFill>
                <a:ea typeface="ＭＳ Ｐゴシック" charset="0"/>
              </a:rPr>
              <a:t>(service http 302)</a:t>
            </a:r>
          </a:p>
        </p:txBody>
      </p:sp>
      <p:pic>
        <p:nvPicPr>
          <p:cNvPr id="101" name="Image 100"/>
          <p:cNvPicPr>
            <a:picLocks noChangeAspect="1"/>
          </p:cNvPicPr>
          <p:nvPr/>
        </p:nvPicPr>
        <p:blipFill>
          <a:blip r:embed="rId4">
            <a:clrChange>
              <a:clrFrom>
                <a:srgbClr val="494D55"/>
              </a:clrFrom>
              <a:clrTo>
                <a:srgbClr val="494D55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990229" y="3010373"/>
            <a:ext cx="645239" cy="143387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4">
            <a:clrChange>
              <a:clrFrom>
                <a:srgbClr val="494D55"/>
              </a:clrFrom>
              <a:clrTo>
                <a:srgbClr val="494D55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985311" y="3890947"/>
            <a:ext cx="645239" cy="143387"/>
          </a:xfrm>
          <a:prstGeom prst="rect">
            <a:avLst/>
          </a:prstGeom>
        </p:spPr>
      </p:pic>
      <p:sp>
        <p:nvSpPr>
          <p:cNvPr id="103" name="ZoneTexte 102"/>
          <p:cNvSpPr txBox="1"/>
          <p:nvPr/>
        </p:nvSpPr>
        <p:spPr>
          <a:xfrm>
            <a:off x="3727989" y="2692805"/>
            <a:ext cx="11352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fr-FR" sz="750" kern="0" dirty="0">
                <a:solidFill>
                  <a:sysClr val="windowText" lastClr="000000"/>
                </a:solidFill>
                <a:ea typeface="ＭＳ Ｐゴシック" charset="0"/>
              </a:rPr>
              <a:t>Redirection de version</a:t>
            </a:r>
          </a:p>
          <a:p>
            <a:pPr algn="ctr" defTabSz="685800"/>
            <a:r>
              <a:rPr lang="fr-FR" sz="750" kern="0" dirty="0">
                <a:solidFill>
                  <a:sysClr val="windowText" lastClr="000000"/>
                </a:solidFill>
                <a:ea typeface="ＭＳ Ｐゴシック" charset="0"/>
              </a:rPr>
              <a:t>(API </a:t>
            </a:r>
            <a:r>
              <a:rPr lang="fr-FR" sz="750" kern="0" dirty="0" err="1">
                <a:solidFill>
                  <a:sysClr val="windowText" lastClr="000000"/>
                </a:solidFill>
                <a:ea typeface="ＭＳ Ｐゴシック" charset="0"/>
              </a:rPr>
              <a:t>Rest</a:t>
            </a:r>
            <a:r>
              <a:rPr lang="fr-FR" sz="750" kern="0" dirty="0">
                <a:solidFill>
                  <a:sysClr val="windowText" lastClr="000000"/>
                </a:solidFill>
                <a:ea typeface="ＭＳ Ｐゴシック" charset="0"/>
              </a:rPr>
              <a:t>)</a:t>
            </a:r>
          </a:p>
        </p:txBody>
      </p:sp>
      <p:pic>
        <p:nvPicPr>
          <p:cNvPr id="104" name="Picture 63" descr="User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2170" y="2904283"/>
            <a:ext cx="269015" cy="3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63" descr="User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2170" y="3786239"/>
            <a:ext cx="269015" cy="3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6" name="Connecteur droit 105"/>
          <p:cNvCxnSpPr>
            <a:stCxn id="104" idx="3"/>
            <a:endCxn id="101" idx="2"/>
          </p:cNvCxnSpPr>
          <p:nvPr/>
        </p:nvCxnSpPr>
        <p:spPr bwMode="auto">
          <a:xfrm>
            <a:off x="1911185" y="3079784"/>
            <a:ext cx="329971" cy="2284"/>
          </a:xfrm>
          <a:prstGeom prst="lin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Connecteur droit 106"/>
          <p:cNvCxnSpPr>
            <a:stCxn id="76" idx="3"/>
          </p:cNvCxnSpPr>
          <p:nvPr/>
        </p:nvCxnSpPr>
        <p:spPr bwMode="auto">
          <a:xfrm>
            <a:off x="3370362" y="3090986"/>
            <a:ext cx="377720" cy="0"/>
          </a:xfrm>
          <a:prstGeom prst="lin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Connecteur droit 107"/>
          <p:cNvCxnSpPr>
            <a:stCxn id="78" idx="3"/>
          </p:cNvCxnSpPr>
          <p:nvPr/>
        </p:nvCxnSpPr>
        <p:spPr bwMode="auto">
          <a:xfrm>
            <a:off x="3370362" y="3955082"/>
            <a:ext cx="378042" cy="0"/>
          </a:xfrm>
          <a:prstGeom prst="lin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Connecteur droit 108"/>
          <p:cNvCxnSpPr>
            <a:stCxn id="105" idx="3"/>
            <a:endCxn id="102" idx="2"/>
          </p:cNvCxnSpPr>
          <p:nvPr/>
        </p:nvCxnSpPr>
        <p:spPr bwMode="auto">
          <a:xfrm>
            <a:off x="1911185" y="3961740"/>
            <a:ext cx="325052" cy="902"/>
          </a:xfrm>
          <a:prstGeom prst="lin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Connecteur droit 109"/>
          <p:cNvCxnSpPr>
            <a:stCxn id="77" idx="1"/>
          </p:cNvCxnSpPr>
          <p:nvPr/>
        </p:nvCxnSpPr>
        <p:spPr bwMode="auto">
          <a:xfrm flipH="1" flipV="1">
            <a:off x="8206989" y="3603278"/>
            <a:ext cx="653375" cy="1"/>
          </a:xfrm>
          <a:prstGeom prst="lin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Connecteur droit 110"/>
          <p:cNvCxnSpPr>
            <a:endCxn id="77" idx="3"/>
          </p:cNvCxnSpPr>
          <p:nvPr/>
        </p:nvCxnSpPr>
        <p:spPr bwMode="auto">
          <a:xfrm flipH="1" flipV="1">
            <a:off x="9851083" y="3603278"/>
            <a:ext cx="294074" cy="2703"/>
          </a:xfrm>
          <a:prstGeom prst="line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2" name="Rectangle 4"/>
          <p:cNvSpPr/>
          <p:nvPr/>
        </p:nvSpPr>
        <p:spPr bwMode="auto">
          <a:xfrm>
            <a:off x="1715372" y="4622221"/>
            <a:ext cx="1983435" cy="944934"/>
          </a:xfrm>
          <a:prstGeom prst="wedgeRectCallout">
            <a:avLst>
              <a:gd name="adj1" fmla="val 10645"/>
              <a:gd name="adj2" fmla="val -79126"/>
            </a:avLst>
          </a:prstGeom>
          <a:solidFill>
            <a:srgbClr val="E5F2E4">
              <a:alpha val="40000"/>
            </a:srgbClr>
          </a:solidFill>
          <a:ln w="19050" cap="flat" cmpd="sng" algn="ctr">
            <a:solidFill>
              <a:srgbClr val="7DBE78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35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Je mets en place un débranchement vers une autre application</a:t>
            </a:r>
          </a:p>
          <a:p>
            <a:pPr marL="128588" marR="0" lvl="0" indent="-128588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Je positionne des </a:t>
            </a:r>
            <a:r>
              <a:rPr kumimoji="0" lang="fr-FR" sz="825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URLs</a:t>
            </a: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 pointant vers le service de redirection plutôt que vers l’application cible (</a:t>
            </a:r>
            <a:r>
              <a:rPr kumimoji="0" lang="fr-FR" sz="825" b="1" i="0" u="none" strike="noStrike" kern="0" cap="none" spc="0" normalizeH="0" baseline="0" noProof="0" dirty="0">
                <a:ln>
                  <a:noFill/>
                </a:ln>
                <a:solidFill>
                  <a:srgbClr val="7DBE78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découplage</a:t>
            </a: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)</a:t>
            </a:r>
          </a:p>
        </p:txBody>
      </p:sp>
      <p:sp>
        <p:nvSpPr>
          <p:cNvPr id="113" name="Rectangle 4"/>
          <p:cNvSpPr/>
          <p:nvPr/>
        </p:nvSpPr>
        <p:spPr bwMode="auto">
          <a:xfrm>
            <a:off x="1715372" y="1536698"/>
            <a:ext cx="1983434" cy="922419"/>
          </a:xfrm>
          <a:prstGeom prst="wedgeRectCallout">
            <a:avLst>
              <a:gd name="adj1" fmla="val 9583"/>
              <a:gd name="adj2" fmla="val 74044"/>
            </a:avLst>
          </a:prstGeom>
          <a:solidFill>
            <a:srgbClr val="E5F2E4">
              <a:alpha val="40000"/>
            </a:srgbClr>
          </a:solidFill>
          <a:ln w="19050" cap="flat" cmpd="sng" algn="ctr">
            <a:solidFill>
              <a:srgbClr val="7DBE78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35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Le mur d’applications</a:t>
            </a:r>
          </a:p>
          <a:p>
            <a:pPr marL="128588" marR="0" lvl="0" indent="-128588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Accède aux APIs de consultation (C) des applications</a:t>
            </a:r>
          </a:p>
          <a:p>
            <a:pPr marL="128588" marR="0" lvl="0" indent="-128588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Positionne le lien logique de redirection vers chaque application (service de redirection)</a:t>
            </a:r>
          </a:p>
        </p:txBody>
      </p:sp>
      <p:sp>
        <p:nvSpPr>
          <p:cNvPr id="114" name="Rectangle 4"/>
          <p:cNvSpPr/>
          <p:nvPr/>
        </p:nvSpPr>
        <p:spPr bwMode="auto">
          <a:xfrm>
            <a:off x="6479093" y="3481445"/>
            <a:ext cx="1811574" cy="939553"/>
          </a:xfrm>
          <a:prstGeom prst="wedgeRectCallout">
            <a:avLst>
              <a:gd name="adj1" fmla="val -62765"/>
              <a:gd name="adj2" fmla="val -39586"/>
            </a:avLst>
          </a:prstGeom>
          <a:solidFill>
            <a:srgbClr val="E5F2E4">
              <a:alpha val="40000"/>
            </a:srgbClr>
          </a:solidFill>
          <a:ln w="19050" cap="flat" cmpd="sng" algn="ctr">
            <a:solidFill>
              <a:srgbClr val="7DBE78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35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Règles de routage</a:t>
            </a:r>
          </a:p>
          <a:p>
            <a:pPr marL="128588" marR="0" lvl="0" indent="-128588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82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charset="0"/>
              </a:rPr>
              <a:t>Versions d’une application, fonction de l’utilisateur connecté et de son mode de connexion (pris en compte dans les règles de configuration des populations)</a:t>
            </a:r>
          </a:p>
        </p:txBody>
      </p:sp>
      <p:pic>
        <p:nvPicPr>
          <p:cNvPr id="115" name="Picture 2" descr="Résultat de recherche d'images pour &quot;engrenage logo&quot;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5487">
            <a:off x="5441824" y="3486837"/>
            <a:ext cx="294131" cy="29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Connecteur droit avec flèche 115"/>
          <p:cNvCxnSpPr>
            <a:stCxn id="79" idx="2"/>
            <a:endCxn id="81" idx="0"/>
          </p:cNvCxnSpPr>
          <p:nvPr/>
        </p:nvCxnSpPr>
        <p:spPr bwMode="auto">
          <a:xfrm>
            <a:off x="5156842" y="4954922"/>
            <a:ext cx="0" cy="281284"/>
          </a:xfrm>
          <a:prstGeom prst="straightConnector1">
            <a:avLst/>
          </a:prstGeom>
          <a:solidFill>
            <a:srgbClr val="6E6E87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62531889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112" grpId="0" animBg="1"/>
      <p:bldP spid="113" grpId="0" animBg="1"/>
      <p:bldP spid="1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Débranchements</a:t>
            </a:r>
            <a:r>
              <a:rPr lang="en-US" dirty="0">
                <a:solidFill>
                  <a:schemeClr val="tx1"/>
                </a:solidFill>
              </a:rPr>
              <a:t> (BDDF)</a:t>
            </a:r>
            <a:endParaRPr lang="fr-FR" dirty="0"/>
          </a:p>
        </p:txBody>
      </p:sp>
      <p:sp>
        <p:nvSpPr>
          <p:cNvPr id="119" name="Espace réservé du contenu 1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b="1" dirty="0"/>
              <a:t>RBV v2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886FD6-4967-4AE9-8A21-8C8BA7A56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 b="4778"/>
          <a:stretch/>
        </p:blipFill>
        <p:spPr>
          <a:xfrm>
            <a:off x="1752600" y="1295400"/>
            <a:ext cx="8458200" cy="4723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3446836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Schéma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Général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b="1" dirty="0"/>
              <a:t>Thématiques impactées :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08382125"/>
              </p:ext>
            </p:extLst>
          </p:nvPr>
        </p:nvGraphicFramePr>
        <p:xfrm>
          <a:off x="1718198" y="1261996"/>
          <a:ext cx="8111602" cy="468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79316940"/>
      </p:ext>
    </p:extLst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Débranchements</a:t>
            </a:r>
            <a:r>
              <a:rPr lang="en-US" dirty="0">
                <a:solidFill>
                  <a:schemeClr val="tx1"/>
                </a:solidFill>
              </a:rPr>
              <a:t> (BDDF)</a:t>
            </a:r>
            <a:endParaRPr lang="fr-FR" dirty="0"/>
          </a:p>
        </p:txBody>
      </p:sp>
      <p:sp>
        <p:nvSpPr>
          <p:cNvPr id="119" name="Espace réservé du contenu 1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b="1" dirty="0"/>
              <a:t>CCB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0752090"/>
      </p:ext>
    </p:extLst>
  </p:cSld>
  <p:clrMapOvr>
    <a:masterClrMapping/>
  </p:clrMapOvr>
  <p:transition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143250"/>
            <a:ext cx="12268200" cy="571500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0" cap="none" dirty="0">
                <a:solidFill>
                  <a:schemeClr val="bg1"/>
                </a:solidFill>
                <a:latin typeface="Source Sans Pro"/>
              </a:rPr>
              <a:t>2017 Fall Update</a:t>
            </a:r>
            <a:r>
              <a:rPr lang="en-US" sz="4000" b="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</a:t>
            </a:r>
            <a:r>
              <a:rPr lang="en-US" sz="4000" b="0" cap="none" dirty="0">
                <a:latin typeface="Source Sans Pro"/>
                <a:ea typeface="+mn-ea"/>
                <a:cs typeface="+mn-cs"/>
              </a:rPr>
              <a:t>|</a:t>
            </a:r>
            <a:r>
              <a:rPr lang="en-US" sz="40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Perspectives</a:t>
            </a:r>
            <a:endParaRPr lang="en-GB" sz="3600" b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6E52A0-EEB5-457E-99CD-06EC216F1D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27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"/>
            <a:ext cx="25908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943221"/>
      </p:ext>
    </p:extLst>
  </p:cSld>
  <p:clrMapOvr>
    <a:masterClrMapping/>
  </p:clrMapOvr>
  <p:transition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VOS ATTENTES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sz="1600" dirty="0"/>
              <a:t>Faites nous part de vos attentes prioritaires, suggestions, idées, … sur le </a:t>
            </a:r>
            <a:r>
              <a:rPr lang="fr-FR" sz="1600" dirty="0" err="1"/>
              <a:t>channel</a:t>
            </a:r>
            <a:r>
              <a:rPr lang="fr-FR" sz="1600" dirty="0"/>
              <a:t> :</a:t>
            </a:r>
          </a:p>
          <a:p>
            <a:pPr lvl="1"/>
            <a:r>
              <a:rPr lang="fr-FR" sz="1600" dirty="0">
                <a:hlinkClick r:id="rId3"/>
              </a:rPr>
              <a:t>https://apps.safe.socgen/rocketchat/web/channel/sdafallupdate</a:t>
            </a:r>
            <a:endParaRPr lang="fr-FR" sz="1600" dirty="0"/>
          </a:p>
          <a:p>
            <a:r>
              <a:rPr lang="fr-FR" sz="1600" dirty="0"/>
              <a:t>Nous ferons au mieux pour en tenir compte</a:t>
            </a:r>
          </a:p>
          <a:p>
            <a:endParaRPr lang="fr-FR" sz="1600" dirty="0"/>
          </a:p>
        </p:txBody>
      </p:sp>
      <p:pic>
        <p:nvPicPr>
          <p:cNvPr id="14340" name="Picture 4" descr="Résultat de recherche d'images pour &quot;rocket chat&quot;">
            <a:extLst>
              <a:ext uri="{FF2B5EF4-FFF2-40B4-BE49-F238E27FC236}">
                <a16:creationId xmlns:a16="http://schemas.microsoft.com/office/drawing/2014/main" id="{0F2D1E8B-6D95-4790-AD6E-CD3C3538C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59080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5746922"/>
      </p:ext>
    </p:extLst>
  </p:cSld>
  <p:clrMapOvr>
    <a:masterClrMapping/>
  </p:clrMapOvr>
  <p:transition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SG SIGNIN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sz="1800" b="1" dirty="0"/>
              <a:t>Perspectives</a:t>
            </a:r>
          </a:p>
          <a:p>
            <a:pPr lvl="1"/>
            <a:r>
              <a:rPr lang="fr-FR" sz="1800" dirty="0"/>
              <a:t>La solution SG </a:t>
            </a:r>
            <a:r>
              <a:rPr lang="fr-FR" sz="1800" dirty="0" err="1"/>
              <a:t>Signin</a:t>
            </a:r>
            <a:r>
              <a:rPr lang="fr-FR" sz="1800" dirty="0"/>
              <a:t> sera complétée dans les prochains mois pour :</a:t>
            </a:r>
          </a:p>
          <a:p>
            <a:pPr lvl="2"/>
            <a:r>
              <a:rPr lang="fr-FR" sz="1400" dirty="0"/>
              <a:t>Tenir compte du </a:t>
            </a:r>
            <a:r>
              <a:rPr lang="fr-FR" sz="1400" b="1" dirty="0">
                <a:solidFill>
                  <a:schemeClr val="accent1"/>
                </a:solidFill>
                <a:latin typeface="Segoe Print" panose="02000600000000000000" pitchFamily="2" charset="0"/>
              </a:rPr>
              <a:t>contexte de connexion </a:t>
            </a:r>
            <a:r>
              <a:rPr lang="fr-FR" sz="1400" dirty="0"/>
              <a:t>(</a:t>
            </a:r>
            <a:r>
              <a:rPr lang="fr-FR" sz="1400" dirty="0" err="1"/>
              <a:t>Remote</a:t>
            </a:r>
            <a:r>
              <a:rPr lang="fr-FR" sz="1400" dirty="0"/>
              <a:t> Access 2.0) et le mettre à disposition de manière intègre aux applications qui utilisent la solution SG </a:t>
            </a:r>
            <a:r>
              <a:rPr lang="fr-FR" sz="1400" dirty="0" err="1"/>
              <a:t>Signin</a:t>
            </a:r>
            <a:r>
              <a:rPr lang="fr-FR" sz="1400" dirty="0"/>
              <a:t> afin d’adapter les habilitations au contexte de connexion</a:t>
            </a:r>
          </a:p>
          <a:p>
            <a:pPr lvl="2"/>
            <a:r>
              <a:rPr lang="fr-FR" sz="1400" dirty="0"/>
              <a:t>Mettre en place le </a:t>
            </a:r>
            <a:r>
              <a:rPr lang="fr-FR" sz="1400" b="1" dirty="0">
                <a:solidFill>
                  <a:schemeClr val="accent1"/>
                </a:solidFill>
                <a:latin typeface="Segoe Print" panose="02000600000000000000" pitchFamily="2" charset="0"/>
              </a:rPr>
              <a:t>Multi-factor </a:t>
            </a:r>
            <a:r>
              <a:rPr lang="fr-FR" sz="1400" b="1" dirty="0" err="1">
                <a:solidFill>
                  <a:schemeClr val="accent1"/>
                </a:solidFill>
                <a:latin typeface="Segoe Print" panose="02000600000000000000" pitchFamily="2" charset="0"/>
              </a:rPr>
              <a:t>authentication</a:t>
            </a:r>
            <a:r>
              <a:rPr lang="fr-FR" sz="1400" b="1" dirty="0">
                <a:solidFill>
                  <a:schemeClr val="accent1"/>
                </a:solidFill>
                <a:latin typeface="Segoe Print" panose="02000600000000000000" pitchFamily="2" charset="0"/>
              </a:rPr>
              <a:t> </a:t>
            </a:r>
            <a:r>
              <a:rPr lang="fr-FR" sz="1400" dirty="0"/>
              <a:t>:</a:t>
            </a:r>
          </a:p>
          <a:p>
            <a:pPr lvl="3"/>
            <a:r>
              <a:rPr lang="fr-FR" sz="1200" dirty="0"/>
              <a:t>Lors de l’authentification : via </a:t>
            </a:r>
            <a:r>
              <a:rPr lang="fr-FR" sz="1200" b="1" dirty="0">
                <a:latin typeface="Segoe Print" panose="02000600000000000000" pitchFamily="2" charset="0"/>
              </a:rPr>
              <a:t>OTP-mail, OTP mail C2, </a:t>
            </a:r>
            <a:r>
              <a:rPr lang="fr-FR" sz="1200" b="1" dirty="0" err="1">
                <a:latin typeface="Segoe Print" panose="02000600000000000000" pitchFamily="2" charset="0"/>
              </a:rPr>
              <a:t>Inwebo</a:t>
            </a:r>
            <a:endParaRPr lang="fr-FR" sz="1200" b="1" dirty="0">
              <a:latin typeface="Segoe Print" panose="02000600000000000000" pitchFamily="2" charset="0"/>
            </a:endParaRPr>
          </a:p>
          <a:p>
            <a:pPr lvl="3"/>
            <a:r>
              <a:rPr lang="fr-FR" sz="1200" dirty="0"/>
              <a:t>Lors de la </a:t>
            </a:r>
            <a:r>
              <a:rPr lang="fr-FR" sz="1200" b="1" dirty="0">
                <a:latin typeface="Segoe Print" panose="02000600000000000000" pitchFamily="2" charset="0"/>
              </a:rPr>
              <a:t>validation d’opérations</a:t>
            </a:r>
            <a:r>
              <a:rPr lang="fr-FR" sz="1200" dirty="0"/>
              <a:t>, avec les mêmes moyens de sécurité</a:t>
            </a:r>
          </a:p>
          <a:p>
            <a:pPr lvl="2"/>
            <a:r>
              <a:rPr lang="fr-FR" sz="1400" b="1" dirty="0">
                <a:solidFill>
                  <a:schemeClr val="accent1"/>
                </a:solidFill>
                <a:latin typeface="Segoe Print" panose="02000600000000000000" pitchFamily="2" charset="0"/>
              </a:rPr>
              <a:t>Préparation la fédération d’identité </a:t>
            </a:r>
            <a:r>
              <a:rPr lang="fr-FR" sz="1400" dirty="0"/>
              <a:t>(D-IAM) en préparant :</a:t>
            </a:r>
          </a:p>
          <a:p>
            <a:pPr lvl="3"/>
            <a:r>
              <a:rPr lang="fr-FR" sz="1200" dirty="0"/>
              <a:t>La compatibilité avec </a:t>
            </a:r>
            <a:r>
              <a:rPr lang="fr-FR" sz="1200" b="1" dirty="0">
                <a:latin typeface="Segoe Print" panose="02000600000000000000" pitchFamily="2" charset="0"/>
              </a:rPr>
              <a:t>Open ID </a:t>
            </a:r>
            <a:r>
              <a:rPr lang="fr-FR" sz="1200" b="1" dirty="0" err="1">
                <a:latin typeface="Segoe Print" panose="02000600000000000000" pitchFamily="2" charset="0"/>
              </a:rPr>
              <a:t>Connect</a:t>
            </a:r>
            <a:r>
              <a:rPr lang="fr-FR" sz="1200" dirty="0"/>
              <a:t> (OIDC)</a:t>
            </a:r>
          </a:p>
          <a:p>
            <a:pPr lvl="3"/>
            <a:r>
              <a:rPr lang="fr-FR" sz="1200" b="1" dirty="0">
                <a:latin typeface="Segoe Print" panose="02000600000000000000" pitchFamily="2" charset="0"/>
              </a:rPr>
              <a:t>L’interopérabilité</a:t>
            </a:r>
            <a:r>
              <a:rPr lang="fr-FR" sz="1200" dirty="0"/>
              <a:t> des IDP</a:t>
            </a:r>
          </a:p>
          <a:p>
            <a:pPr lvl="2"/>
            <a:r>
              <a:rPr lang="fr-FR" sz="1400" b="1" dirty="0">
                <a:solidFill>
                  <a:schemeClr val="accent1"/>
                </a:solidFill>
                <a:latin typeface="Segoe Print" panose="02000600000000000000" pitchFamily="2" charset="0"/>
              </a:rPr>
              <a:t>Compléter et améliorer les librairies clientes de SG </a:t>
            </a:r>
            <a:r>
              <a:rPr lang="fr-FR" sz="1400" b="1" dirty="0" err="1">
                <a:solidFill>
                  <a:schemeClr val="accent1"/>
                </a:solidFill>
                <a:latin typeface="Segoe Print" panose="02000600000000000000" pitchFamily="2" charset="0"/>
              </a:rPr>
              <a:t>Signin</a:t>
            </a:r>
            <a:r>
              <a:rPr lang="fr-FR" sz="1400" b="1" dirty="0">
                <a:solidFill>
                  <a:schemeClr val="accent1"/>
                </a:solidFill>
                <a:latin typeface="Segoe Print" panose="02000600000000000000" pitchFamily="2" charset="0"/>
              </a:rPr>
              <a:t> </a:t>
            </a:r>
            <a:r>
              <a:rPr lang="fr-FR" sz="1400" dirty="0"/>
              <a:t>(front et back) pour minimiser les travaux des équipes projet lors de leur intégration de la solution SG </a:t>
            </a:r>
            <a:r>
              <a:rPr lang="fr-FR" sz="1400" dirty="0" err="1"/>
              <a:t>Signin</a:t>
            </a:r>
            <a:endParaRPr lang="fr-FR" sz="1400" dirty="0"/>
          </a:p>
          <a:p>
            <a:pPr lvl="2"/>
            <a:r>
              <a:rPr lang="fr-FR" sz="1400" dirty="0"/>
              <a:t>Gérer les </a:t>
            </a:r>
            <a:r>
              <a:rPr lang="fr-FR" sz="1400" b="1" dirty="0">
                <a:solidFill>
                  <a:schemeClr val="accent1"/>
                </a:solidFill>
                <a:latin typeface="Segoe Print" panose="02000600000000000000" pitchFamily="2" charset="0"/>
              </a:rPr>
              <a:t>2 catégories de droits disponibles </a:t>
            </a:r>
            <a:r>
              <a:rPr lang="fr-FR" sz="1400" dirty="0"/>
              <a:t>au RTFE :</a:t>
            </a:r>
          </a:p>
          <a:p>
            <a:pPr lvl="3"/>
            <a:r>
              <a:rPr lang="fr-FR" sz="1200" b="1" dirty="0">
                <a:latin typeface="Segoe Print" panose="02000600000000000000" pitchFamily="2" charset="0"/>
              </a:rPr>
              <a:t>Droits applicatifs </a:t>
            </a:r>
            <a:r>
              <a:rPr lang="fr-FR" sz="1200" dirty="0"/>
              <a:t>(rôles)</a:t>
            </a:r>
          </a:p>
          <a:p>
            <a:pPr lvl="3"/>
            <a:r>
              <a:rPr lang="fr-FR" sz="1200" b="1" dirty="0">
                <a:latin typeface="Segoe Print" panose="02000600000000000000" pitchFamily="2" charset="0"/>
              </a:rPr>
              <a:t>Droits par fonction bancaire </a:t>
            </a:r>
            <a:r>
              <a:rPr lang="fr-FR" sz="1200" dirty="0"/>
              <a:t>(SHC - service d’habilitation convergé)</a:t>
            </a:r>
            <a:endParaRPr lang="fr-FR" sz="1800" dirty="0"/>
          </a:p>
          <a:p>
            <a:pPr lvl="1"/>
            <a:endParaRPr lang="fr-FR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9848718"/>
      </p:ext>
    </p:extLst>
  </p:cSld>
  <p:clrMapOvr>
    <a:masterClrMapping/>
  </p:clrMapOvr>
  <p:transition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sz="1800" b="1" dirty="0"/>
              <a:t>Perspectives</a:t>
            </a:r>
          </a:p>
          <a:p>
            <a:pPr lvl="1"/>
            <a:r>
              <a:rPr lang="fr-FR" sz="1800" dirty="0"/>
              <a:t>Certaines équipes projet acculturées aux technologies Javascript commencent à considérer en interne Node.js comme candidat pour l’implémentation de nos </a:t>
            </a:r>
            <a:r>
              <a:rPr lang="fr-FR" sz="1800" dirty="0" err="1"/>
              <a:t>back-ends</a:t>
            </a:r>
            <a:endParaRPr lang="fr-FR" sz="1800" dirty="0"/>
          </a:p>
          <a:p>
            <a:pPr lvl="2"/>
            <a:r>
              <a:rPr lang="fr-FR" sz="1600" dirty="0"/>
              <a:t>Utilisé en développement</a:t>
            </a:r>
          </a:p>
          <a:p>
            <a:pPr lvl="2"/>
            <a:r>
              <a:rPr lang="fr-FR" sz="1600" dirty="0"/>
              <a:t>Utilisé en interne de la </a:t>
            </a:r>
            <a:r>
              <a:rPr lang="fr-FR" sz="1600" dirty="0" err="1"/>
              <a:t>gateway</a:t>
            </a:r>
            <a:r>
              <a:rPr lang="fr-FR" sz="1600" dirty="0"/>
              <a:t> SSOPv2</a:t>
            </a:r>
          </a:p>
          <a:p>
            <a:pPr lvl="2"/>
            <a:r>
              <a:rPr lang="fr-FR" sz="1600" dirty="0"/>
              <a:t>Performances prometteuses / suffisantes</a:t>
            </a:r>
          </a:p>
          <a:p>
            <a:pPr lvl="2"/>
            <a:r>
              <a:rPr lang="fr-FR" sz="1600" dirty="0"/>
              <a:t>Exploitation très simple</a:t>
            </a:r>
          </a:p>
          <a:p>
            <a:pPr lvl="1"/>
            <a:r>
              <a:rPr lang="fr-FR" sz="1600" dirty="0"/>
              <a:t>Spring Boot est une première étape qui permet surtout de capitaliser sur de nombreux investissement dans l’écosystème java (streaming des logs, sg-</a:t>
            </a:r>
            <a:r>
              <a:rPr lang="fr-FR" sz="1600" dirty="0" err="1"/>
              <a:t>signin</a:t>
            </a:r>
            <a:r>
              <a:rPr lang="fr-FR" sz="1600" dirty="0"/>
              <a:t>, exploitation de JBoss et Tomcat par GTS…).</a:t>
            </a:r>
          </a:p>
          <a:p>
            <a:pPr lvl="1"/>
            <a:r>
              <a:rPr lang="fr-FR" sz="1600" dirty="0"/>
              <a:t>Un projet Node.js sera engagée en 2018 pour ajouter Node au cadre de référence</a:t>
            </a:r>
          </a:p>
          <a:p>
            <a:pPr lvl="1"/>
            <a:endParaRPr lang="fr-FR" sz="1600" dirty="0"/>
          </a:p>
        </p:txBody>
      </p:sp>
      <p:pic>
        <p:nvPicPr>
          <p:cNvPr id="10242" name="Picture 2" descr="Résultat de recherche d'images pour &quot;Node JS&quot;">
            <a:extLst>
              <a:ext uri="{FF2B5EF4-FFF2-40B4-BE49-F238E27FC236}">
                <a16:creationId xmlns:a16="http://schemas.microsoft.com/office/drawing/2014/main" id="{6F53F6A3-559B-4295-BB9C-201256A6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14800"/>
            <a:ext cx="3276600" cy="200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125193"/>
      </p:ext>
    </p:extLst>
  </p:cSld>
  <p:clrMapOvr>
    <a:masterClrMapping/>
  </p:clrMapOvr>
  <p:transition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SSOPv2 – API Management 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sz="1800" b="1" dirty="0"/>
              <a:t>Perspectives</a:t>
            </a:r>
          </a:p>
        </p:txBody>
      </p:sp>
      <p:pic>
        <p:nvPicPr>
          <p:cNvPr id="4" name="Picture 2" descr="Résultat de recherche d'images pour &quot;open api&quot;">
            <a:extLst>
              <a:ext uri="{FF2B5EF4-FFF2-40B4-BE49-F238E27FC236}">
                <a16:creationId xmlns:a16="http://schemas.microsoft.com/office/drawing/2014/main" id="{6F33BB6D-0BD0-49FA-A357-13FCFD680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37731"/>
            <a:ext cx="3499817" cy="312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837375"/>
      </p:ext>
    </p:extLst>
  </p:cSld>
  <p:clrMapOvr>
    <a:masterClrMapping/>
  </p:clrMapOvr>
  <p:transition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Hébergement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sz="1800" b="1" dirty="0"/>
              <a:t>Perspectives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</p:txBody>
      </p:sp>
      <p:pic>
        <p:nvPicPr>
          <p:cNvPr id="12290" name="Picture 2" descr="Résultat de recherche d'images pour &quot;AWS&quot;">
            <a:extLst>
              <a:ext uri="{FF2B5EF4-FFF2-40B4-BE49-F238E27FC236}">
                <a16:creationId xmlns:a16="http://schemas.microsoft.com/office/drawing/2014/main" id="{076C7333-AD0C-4FBE-9756-D26F5E17B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0200"/>
            <a:ext cx="7315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6603491"/>
      </p:ext>
    </p:extLst>
  </p:cSld>
  <p:clrMapOvr>
    <a:masterClrMapping/>
  </p:clrMapOvr>
  <p:transition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Exploitabilité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sz="1800" b="1" dirty="0"/>
              <a:t>Perspectives</a:t>
            </a:r>
          </a:p>
          <a:p>
            <a:pPr lvl="1"/>
            <a:r>
              <a:rPr lang="fr-FR" sz="1800" dirty="0"/>
              <a:t>Streaming des logs </a:t>
            </a:r>
          </a:p>
          <a:p>
            <a:pPr lvl="2"/>
            <a:r>
              <a:rPr lang="fr-FR" sz="1600" dirty="0"/>
              <a:t>Automatisation de la création des index dans l’écosystème </a:t>
            </a:r>
            <a:r>
              <a:rPr lang="fr-FR" sz="1600" dirty="0" err="1"/>
              <a:t>Big</a:t>
            </a:r>
            <a:r>
              <a:rPr lang="fr-FR" sz="1600" dirty="0"/>
              <a:t> Data (actuellement : manuel pour chaque trigramme / 12jh)</a:t>
            </a:r>
          </a:p>
          <a:p>
            <a:pPr lvl="2"/>
            <a:r>
              <a:rPr lang="fr-FR" sz="1600" dirty="0"/>
              <a:t>Logs système &gt; </a:t>
            </a:r>
            <a:r>
              <a:rPr lang="fr-FR" sz="1600" dirty="0" err="1"/>
              <a:t>Big</a:t>
            </a:r>
            <a:r>
              <a:rPr lang="fr-FR" sz="1600" dirty="0"/>
              <a:t> Data par GTS (</a:t>
            </a:r>
            <a:r>
              <a:rPr lang="fr-FR" sz="1600" dirty="0" err="1"/>
              <a:t>Edge</a:t>
            </a:r>
            <a:r>
              <a:rPr lang="fr-FR" sz="1600" dirty="0"/>
              <a:t> </a:t>
            </a:r>
            <a:r>
              <a:rPr lang="fr-FR" sz="1600" dirty="0" err="1"/>
              <a:t>only</a:t>
            </a:r>
            <a:r>
              <a:rPr lang="fr-FR" sz="1600" dirty="0"/>
              <a:t> ?) via la </a:t>
            </a:r>
            <a:r>
              <a:rPr lang="fr-FR" sz="1600" dirty="0" err="1"/>
              <a:t>plateforme</a:t>
            </a:r>
            <a:r>
              <a:rPr lang="fr-FR" sz="1600" dirty="0"/>
              <a:t> DGA-</a:t>
            </a:r>
            <a:r>
              <a:rPr lang="fr-FR" sz="1600" dirty="0" err="1"/>
              <a:t>stream</a:t>
            </a:r>
            <a:endParaRPr lang="fr-FR" sz="1800" dirty="0"/>
          </a:p>
          <a:p>
            <a:pPr lvl="1"/>
            <a:r>
              <a:rPr lang="fr-FR" sz="1800" dirty="0"/>
              <a:t>Intégration de </a:t>
            </a:r>
            <a:r>
              <a:rPr lang="fr-FR" sz="1800" dirty="0" err="1"/>
              <a:t>Dropwizard</a:t>
            </a:r>
            <a:r>
              <a:rPr lang="fr-FR" sz="1800" dirty="0"/>
              <a:t> dans les </a:t>
            </a:r>
            <a:r>
              <a:rPr lang="fr-FR" sz="1800" dirty="0" err="1"/>
              <a:t>templates</a:t>
            </a:r>
            <a:r>
              <a:rPr lang="fr-FR" sz="1800" dirty="0"/>
              <a:t> d’application DGA</a:t>
            </a:r>
          </a:p>
          <a:p>
            <a:pPr lvl="1"/>
            <a:r>
              <a:rPr lang="fr-FR" sz="1800" dirty="0"/>
              <a:t>Projet </a:t>
            </a:r>
            <a:r>
              <a:rPr lang="fr-FR" sz="1800" b="1" dirty="0">
                <a:solidFill>
                  <a:schemeClr val="accent5"/>
                </a:solidFill>
                <a:latin typeface="Segoe Print" panose="02000600000000000000" pitchFamily="2" charset="0"/>
              </a:rPr>
              <a:t>VORTEX</a:t>
            </a:r>
          </a:p>
          <a:p>
            <a:pPr lvl="2"/>
            <a:r>
              <a:rPr lang="fr-FR" sz="1600" dirty="0"/>
              <a:t>Augmentation des capacités du concentrateurs pour</a:t>
            </a:r>
          </a:p>
          <a:p>
            <a:pPr lvl="3"/>
            <a:r>
              <a:rPr lang="fr-FR" sz="1600" b="1" dirty="0">
                <a:solidFill>
                  <a:schemeClr val="accent2"/>
                </a:solidFill>
                <a:latin typeface="Segoe Print" panose="02000600000000000000" pitchFamily="2" charset="0"/>
              </a:rPr>
              <a:t>Persister</a:t>
            </a:r>
            <a:r>
              <a:rPr lang="fr-FR" sz="1600" dirty="0"/>
              <a:t> quelques jours (base Time </a:t>
            </a:r>
            <a:r>
              <a:rPr lang="fr-FR" sz="1600" dirty="0" err="1"/>
              <a:t>Series</a:t>
            </a:r>
            <a:r>
              <a:rPr lang="fr-FR" sz="1600" dirty="0"/>
              <a:t>)</a:t>
            </a:r>
          </a:p>
          <a:p>
            <a:pPr lvl="3"/>
            <a:r>
              <a:rPr lang="fr-FR" sz="1600" b="1" dirty="0">
                <a:solidFill>
                  <a:schemeClr val="accent4"/>
                </a:solidFill>
                <a:latin typeface="Segoe Print" panose="02000600000000000000" pitchFamily="2" charset="0"/>
              </a:rPr>
              <a:t>Visualiser</a:t>
            </a:r>
            <a:r>
              <a:rPr lang="fr-FR" sz="1600" dirty="0"/>
              <a:t> (</a:t>
            </a:r>
            <a:r>
              <a:rPr lang="fr-FR" sz="1600" dirty="0" err="1"/>
              <a:t>Grafana</a:t>
            </a:r>
            <a:r>
              <a:rPr lang="fr-FR" sz="1600" dirty="0"/>
              <a:t>, …)</a:t>
            </a:r>
          </a:p>
          <a:p>
            <a:pPr lvl="3"/>
            <a:r>
              <a:rPr lang="fr-FR" sz="1600" b="1" dirty="0">
                <a:solidFill>
                  <a:schemeClr val="bg2">
                    <a:lumMod val="75000"/>
                  </a:schemeClr>
                </a:solidFill>
                <a:latin typeface="Segoe Print" panose="02000600000000000000" pitchFamily="2" charset="0"/>
              </a:rPr>
              <a:t>Alerter</a:t>
            </a:r>
            <a:r>
              <a:rPr lang="fr-FR" sz="1600" dirty="0"/>
              <a:t> (Enfin la ME pourra exploiter ses applications)</a:t>
            </a:r>
          </a:p>
          <a:p>
            <a:pPr lvl="3"/>
            <a:r>
              <a:rPr lang="fr-FR" sz="1600" b="1" dirty="0">
                <a:solidFill>
                  <a:srgbClr val="0070C0"/>
                </a:solidFill>
                <a:latin typeface="Segoe Print" panose="02000600000000000000" pitchFamily="2" charset="0"/>
              </a:rPr>
              <a:t>Corréler</a:t>
            </a:r>
            <a:r>
              <a:rPr lang="fr-FR" sz="1600" dirty="0"/>
              <a:t> (Autonomie entre équipes dans la gestion des droits de lecture des traces)</a:t>
            </a:r>
          </a:p>
          <a:p>
            <a:pPr lvl="2"/>
            <a:r>
              <a:rPr lang="fr-FR" sz="1600" dirty="0"/>
              <a:t>Support de http2, </a:t>
            </a:r>
            <a:r>
              <a:rPr lang="fr-FR" sz="1600" dirty="0" err="1"/>
              <a:t>tcp</a:t>
            </a:r>
            <a:r>
              <a:rPr lang="fr-FR" sz="1600" dirty="0"/>
              <a:t>, STOMP</a:t>
            </a:r>
          </a:p>
          <a:p>
            <a:pPr lvl="2"/>
            <a:r>
              <a:rPr lang="fr-FR" sz="1600" dirty="0"/>
              <a:t>Et bien sûr le Big Data continuera a être la cible de tous ces événements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</p:txBody>
      </p:sp>
      <p:pic>
        <p:nvPicPr>
          <p:cNvPr id="13314" name="Picture 2" descr="Résultat de recherche d'images pour &quot;Vertex&quot;">
            <a:extLst>
              <a:ext uri="{FF2B5EF4-FFF2-40B4-BE49-F238E27FC236}">
                <a16:creationId xmlns:a16="http://schemas.microsoft.com/office/drawing/2014/main" id="{178CA301-6A03-4072-B2E7-6642B06A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590800"/>
            <a:ext cx="5535051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935059-2EB8-4F30-8595-A1924AD0B10B}"/>
              </a:ext>
            </a:extLst>
          </p:cNvPr>
          <p:cNvSpPr/>
          <p:nvPr/>
        </p:nvSpPr>
        <p:spPr>
          <a:xfrm>
            <a:off x="7515519" y="3276600"/>
            <a:ext cx="533400" cy="9906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651185-A59A-4B96-AA1D-EC7212D5F50D}"/>
              </a:ext>
            </a:extLst>
          </p:cNvPr>
          <p:cNvSpPr/>
          <p:nvPr/>
        </p:nvSpPr>
        <p:spPr>
          <a:xfrm>
            <a:off x="7248427" y="3505200"/>
            <a:ext cx="722724" cy="113278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8800" dirty="0">
                <a:solidFill>
                  <a:schemeClr val="tx1"/>
                </a:solidFill>
                <a:latin typeface="Lucida Handwriting" panose="03010101010101010101" pitchFamily="66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endParaRPr lang="fr-FR" sz="1100" dirty="0">
              <a:solidFill>
                <a:schemeClr val="tx1"/>
              </a:solidFill>
              <a:latin typeface="Lucida Handwriting" panose="03010101010101010101" pitchFamily="66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286374"/>
      </p:ext>
    </p:extLst>
  </p:cSld>
  <p:clrMapOvr>
    <a:masterClrMapping/>
  </p:clrMapOvr>
  <p:transition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143250"/>
            <a:ext cx="11582400" cy="571500"/>
          </a:xfrm>
        </p:spPr>
        <p:txBody>
          <a:bodyPr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cap="none" dirty="0">
                <a:solidFill>
                  <a:schemeClr val="bg1"/>
                </a:solidFill>
                <a:latin typeface="Source Sans Pro"/>
              </a:rPr>
              <a:t>MERCI !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8BEBF1-401F-4744-986F-5A3A334A46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27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"/>
            <a:ext cx="2590800" cy="2590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B96ACAD-90E9-4BA8-8360-C88091DC1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4" t="4165" r="20303"/>
          <a:stretch/>
        </p:blipFill>
        <p:spPr>
          <a:xfrm>
            <a:off x="6400800" y="1981200"/>
            <a:ext cx="5410200" cy="46902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668E7B-C341-4C75-BFA9-1CE0D4A179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10" t="31500" r="7759" b="7667"/>
          <a:stretch/>
        </p:blipFill>
        <p:spPr>
          <a:xfrm rot="21051978">
            <a:off x="8160984" y="2344630"/>
            <a:ext cx="1357567" cy="995828"/>
          </a:xfrm>
          <a:prstGeom prst="rect">
            <a:avLst/>
          </a:prstGeom>
          <a:effectLst>
            <a:softEdge rad="127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532480"/>
      </p:ext>
    </p:extLst>
  </p:cSld>
  <p:clrMapOvr>
    <a:masterClrMapping/>
  </p:clrMapOvr>
  <p:transition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3143250"/>
            <a:ext cx="12268200" cy="571500"/>
          </a:xfrm>
        </p:spPr>
        <p:txBody>
          <a:bodyPr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0" cap="none" dirty="0">
                <a:solidFill>
                  <a:schemeClr val="bg1"/>
                </a:solidFill>
                <a:latin typeface="Source Sans Pro"/>
              </a:rPr>
              <a:t>2017 Fall Update</a:t>
            </a:r>
            <a:r>
              <a:rPr lang="en-US" sz="4000" b="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</a:t>
            </a:r>
            <a:r>
              <a:rPr lang="en-US" sz="4000" b="0" cap="none" dirty="0">
                <a:latin typeface="Source Sans Pro"/>
                <a:ea typeface="+mn-ea"/>
                <a:cs typeface="+mn-cs"/>
              </a:rPr>
              <a:t>|</a:t>
            </a:r>
            <a:r>
              <a:rPr lang="en-US" sz="4000" cap="none" dirty="0">
                <a:solidFill>
                  <a:srgbClr val="FFFFFF"/>
                </a:solidFill>
                <a:latin typeface="Source Sans Pro"/>
                <a:ea typeface="+mn-ea"/>
                <a:cs typeface="+mn-cs"/>
              </a:rPr>
              <a:t> ANNEXES</a:t>
            </a:r>
            <a:endParaRPr lang="en-GB" sz="3600" b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F606E1-7B78-46DB-8324-5A795BE7BF6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-27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"/>
            <a:ext cx="25908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4839078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Schéma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Général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b="1" dirty="0"/>
              <a:t>Les familles d’outils et </a:t>
            </a:r>
            <a:r>
              <a:rPr lang="fr-FR" sz="1800" b="1" dirty="0" err="1"/>
              <a:t>frameworks</a:t>
            </a:r>
            <a:r>
              <a:rPr lang="fr-FR" sz="1800" b="1" dirty="0"/>
              <a:t> Internet / Agence :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A63AEE9F-4959-4275-9BE1-8DA991F71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145657"/>
              </p:ext>
            </p:extLst>
          </p:nvPr>
        </p:nvGraphicFramePr>
        <p:xfrm>
          <a:off x="304800" y="1371600"/>
          <a:ext cx="11582400" cy="429768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4193085709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806522484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942025959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1758263763"/>
                    </a:ext>
                  </a:extLst>
                </a:gridCol>
              </a:tblGrid>
              <a:tr h="127088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16999" marR="16999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Commun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Spécifique applis agence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Spécifique applis Client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 anchor="ctr"/>
                </a:tc>
                <a:extLst>
                  <a:ext uri="{0D108BD9-81ED-4DB2-BD59-A6C34878D82A}">
                    <a16:rowId xmlns:a16="http://schemas.microsoft.com/office/drawing/2014/main" val="3458952877"/>
                  </a:ext>
                </a:extLst>
              </a:tr>
              <a:tr h="444808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Front / client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Html5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Css3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Ecosystème JS (</a:t>
                      </a:r>
                      <a:r>
                        <a:rPr lang="fr-FR" sz="1100" dirty="0" err="1">
                          <a:effectLst/>
                        </a:rPr>
                        <a:t>npm</a:t>
                      </a:r>
                      <a:r>
                        <a:rPr lang="fr-FR" sz="1100" dirty="0">
                          <a:effectLst/>
                        </a:rPr>
                        <a:t>, </a:t>
                      </a:r>
                      <a:r>
                        <a:rPr lang="fr-FR" sz="1100" dirty="0" err="1">
                          <a:effectLst/>
                        </a:rPr>
                        <a:t>Webpack</a:t>
                      </a:r>
                      <a:r>
                        <a:rPr lang="fr-FR" sz="1100" dirty="0">
                          <a:effectLst/>
                        </a:rPr>
                        <a:t>, tests JS via Karma, Jasmine, </a:t>
                      </a:r>
                      <a:r>
                        <a:rPr lang="fr-FR" sz="1100" dirty="0" err="1">
                          <a:effectLst/>
                        </a:rPr>
                        <a:t>PhantomJS</a:t>
                      </a:r>
                      <a:r>
                        <a:rPr lang="fr-FR" sz="1100" dirty="0">
                          <a:effectLst/>
                        </a:rPr>
                        <a:t>)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AngularJS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BDDF :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Bootstrap</a:t>
                      </a:r>
                      <a:r>
                        <a:rPr lang="fr-FR" sz="1100" dirty="0">
                          <a:effectLst/>
                        </a:rPr>
                        <a:t> (thème SG)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 err="1">
                          <a:effectLst/>
                        </a:rPr>
                        <a:t>Material</a:t>
                      </a:r>
                      <a:endParaRPr lang="fr-FR" sz="1100" dirty="0">
                        <a:effectLst/>
                      </a:endParaRP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CDN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100" b="1" dirty="0" err="1">
                          <a:solidFill>
                            <a:srgbClr val="FF0000"/>
                          </a:solidFill>
                          <a:effectLst/>
                        </a:rPr>
                        <a:t>Frameworl</a:t>
                      </a: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 CSS custom (hérité B@D)</a:t>
                      </a:r>
                      <a:endParaRPr lang="fr-FR" sz="1100" b="1" dirty="0">
                        <a:solidFill>
                          <a:srgbClr val="FF0000"/>
                        </a:solidFill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Backbone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Framework CSS custom</a:t>
                      </a:r>
                      <a:endParaRPr lang="fr-FR" sz="1100" b="1" dirty="0">
                        <a:solidFill>
                          <a:srgbClr val="FF0000"/>
                        </a:solidFill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extLst>
                  <a:ext uri="{0D108BD9-81ED-4DB2-BD59-A6C34878D82A}">
                    <a16:rowId xmlns:a16="http://schemas.microsoft.com/office/drawing/2014/main" val="3563677113"/>
                  </a:ext>
                </a:extLst>
              </a:tr>
              <a:tr h="127088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Back / serveur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Java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JBoss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Springboot ajouté au cadre de référence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extLst>
                  <a:ext uri="{0D108BD9-81ED-4DB2-BD59-A6C34878D82A}">
                    <a16:rowId xmlns:a16="http://schemas.microsoft.com/office/drawing/2014/main" val="1737696529"/>
                  </a:ext>
                </a:extLst>
              </a:tr>
              <a:tr h="381264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Outillage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SGitHub</a:t>
                      </a:r>
                      <a:endParaRPr lang="fr-FR" sz="1100" dirty="0">
                        <a:effectLst/>
                      </a:endParaRP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Jenkins / Sonar / </a:t>
                      </a:r>
                      <a:r>
                        <a:rPr lang="fr-FR" sz="1100" dirty="0" err="1">
                          <a:effectLst/>
                        </a:rPr>
                        <a:t>Checkmarx</a:t>
                      </a:r>
                      <a:endParaRPr lang="fr-FR" sz="1100" dirty="0">
                        <a:effectLst/>
                      </a:endParaRP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Jira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PAAP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Jump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Scaffolding front et back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Tosca</a:t>
                      </a:r>
                      <a:endParaRPr lang="fr-FR" sz="1100" b="1" dirty="0">
                        <a:solidFill>
                          <a:srgbClr val="FF0000"/>
                        </a:solidFill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extLst>
                  <a:ext uri="{0D108BD9-81ED-4DB2-BD59-A6C34878D82A}">
                    <a16:rowId xmlns:a16="http://schemas.microsoft.com/office/drawing/2014/main" val="3851254938"/>
                  </a:ext>
                </a:extLst>
              </a:tr>
              <a:tr h="317721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OBA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REST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SSOPv2 (</a:t>
                      </a:r>
                      <a:r>
                        <a:rPr lang="fr-FR" sz="1100" dirty="0" err="1">
                          <a:effectLst/>
                        </a:rPr>
                        <a:t>gateway</a:t>
                      </a:r>
                      <a:r>
                        <a:rPr lang="fr-FR" sz="1100" dirty="0">
                          <a:effectLst/>
                        </a:rPr>
                        <a:t> + </a:t>
                      </a:r>
                      <a:r>
                        <a:rPr lang="fr-FR" sz="1100" dirty="0" err="1">
                          <a:effectLst/>
                        </a:rPr>
                        <a:t>apim</a:t>
                      </a:r>
                      <a:r>
                        <a:rPr lang="fr-FR" sz="1100" dirty="0">
                          <a:effectLst/>
                        </a:rPr>
                        <a:t> + portail dev)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Orientation </a:t>
                      </a:r>
                      <a:r>
                        <a:rPr lang="fr-FR" sz="1100" dirty="0" err="1">
                          <a:effectLst/>
                        </a:rPr>
                        <a:t>microservice</a:t>
                      </a:r>
                      <a:r>
                        <a:rPr lang="fr-FR" sz="1100" dirty="0">
                          <a:effectLst/>
                        </a:rPr>
                        <a:t> qd possible / opportun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GET et POST possibles seulement via Helios (autres verbes à venir grâce à Open API).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extLst>
                  <a:ext uri="{0D108BD9-81ED-4DB2-BD59-A6C34878D82A}">
                    <a16:rowId xmlns:a16="http://schemas.microsoft.com/office/drawing/2014/main" val="1364456285"/>
                  </a:ext>
                </a:extLst>
              </a:tr>
              <a:tr h="826073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Sécurité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Chiffrement applicatif : CASA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Protection des APIs : SSOPv2 + SG </a:t>
                      </a:r>
                      <a:r>
                        <a:rPr lang="fr-FR" sz="1100" dirty="0" err="1">
                          <a:effectLst/>
                        </a:rPr>
                        <a:t>Signin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Authent</a:t>
                      </a:r>
                      <a:r>
                        <a:rPr lang="fr-FR" sz="1100" dirty="0">
                          <a:effectLst/>
                        </a:rPr>
                        <a:t> : SAFE via SG </a:t>
                      </a:r>
                      <a:r>
                        <a:rPr lang="fr-FR" sz="1100" dirty="0" err="1">
                          <a:effectLst/>
                        </a:rPr>
                        <a:t>SIgnin</a:t>
                      </a:r>
                      <a:endParaRPr lang="fr-FR" sz="1100" dirty="0">
                        <a:effectLst/>
                      </a:endParaRP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Validation d’opération : SG </a:t>
                      </a:r>
                      <a:r>
                        <a:rPr lang="fr-FR" sz="1100" dirty="0" err="1">
                          <a:effectLst/>
                        </a:rPr>
                        <a:t>Signin</a:t>
                      </a:r>
                      <a:r>
                        <a:rPr lang="fr-FR" sz="1100" dirty="0">
                          <a:effectLst/>
                        </a:rPr>
                        <a:t> (</a:t>
                      </a:r>
                      <a:r>
                        <a:rPr lang="fr-FR" sz="1100" b="1" dirty="0">
                          <a:effectLst/>
                        </a:rPr>
                        <a:t>WIP</a:t>
                      </a:r>
                      <a:r>
                        <a:rPr lang="fr-FR" sz="1100" dirty="0">
                          <a:effectLst/>
                        </a:rPr>
                        <a:t>)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Habilitations : RTFE, obtenues via SG </a:t>
                      </a:r>
                      <a:r>
                        <a:rPr lang="fr-FR" sz="1100" b="1" dirty="0" err="1">
                          <a:solidFill>
                            <a:srgbClr val="FF0000"/>
                          </a:solidFill>
                          <a:effectLst/>
                        </a:rPr>
                        <a:t>Signin</a:t>
                      </a:r>
                      <a:endParaRPr lang="fr-FR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Accès VPN &gt; CITS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Authent</a:t>
                      </a:r>
                      <a:r>
                        <a:rPr lang="fr-FR" sz="1100" dirty="0">
                          <a:effectLst/>
                        </a:rPr>
                        <a:t> :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 SAS pour le canal Banque à Distance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 SAFE via SG </a:t>
                      </a:r>
                      <a:r>
                        <a:rPr lang="fr-FR" sz="1100" dirty="0" err="1">
                          <a:effectLst/>
                        </a:rPr>
                        <a:t>SG</a:t>
                      </a:r>
                      <a:r>
                        <a:rPr lang="fr-FR" sz="1100" dirty="0">
                          <a:effectLst/>
                        </a:rPr>
                        <a:t> </a:t>
                      </a:r>
                      <a:r>
                        <a:rPr lang="fr-FR" sz="1100" dirty="0" err="1">
                          <a:effectLst/>
                        </a:rPr>
                        <a:t>Signin</a:t>
                      </a:r>
                      <a:r>
                        <a:rPr lang="fr-FR" sz="1100" dirty="0">
                          <a:effectLst/>
                        </a:rPr>
                        <a:t> pour le canal Agence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 SAFE via "apache SAFE" pour le canal Agence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Validation d’opération : SAS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Habilitations : fonction de l’équipement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Traces CCI / CMU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Filtres SAS et F5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extLst>
                  <a:ext uri="{0D108BD9-81ED-4DB2-BD59-A6C34878D82A}">
                    <a16:rowId xmlns:a16="http://schemas.microsoft.com/office/drawing/2014/main" val="357546062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08918723"/>
      </p:ext>
    </p:extLst>
  </p:cSld>
  <p:clrMapOvr>
    <a:masterClrMapping/>
  </p:clrMapOvr>
  <p:transition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115"/>
          <p:cNvGrpSpPr/>
          <p:nvPr/>
        </p:nvGrpSpPr>
        <p:grpSpPr>
          <a:xfrm>
            <a:off x="4959424" y="2861216"/>
            <a:ext cx="936104" cy="1029714"/>
            <a:chOff x="1403649" y="2132856"/>
            <a:chExt cx="490090" cy="539099"/>
          </a:xfrm>
        </p:grpSpPr>
        <p:sp>
          <p:nvSpPr>
            <p:cNvPr id="42" name="Organigramme : Décision 41"/>
            <p:cNvSpPr/>
            <p:nvPr/>
          </p:nvSpPr>
          <p:spPr>
            <a:xfrm>
              <a:off x="1403649" y="2377901"/>
              <a:ext cx="490090" cy="294054"/>
            </a:xfrm>
            <a:prstGeom prst="flowChartDecision">
              <a:avLst/>
            </a:prstGeom>
            <a:solidFill>
              <a:srgbClr val="C0504D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03649" y="2279883"/>
              <a:ext cx="490090" cy="245045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" name="Connecteur droit 43"/>
            <p:cNvCxnSpPr>
              <a:stCxn id="46" idx="1"/>
              <a:endCxn id="42" idx="1"/>
            </p:cNvCxnSpPr>
            <p:nvPr/>
          </p:nvCxnSpPr>
          <p:spPr>
            <a:xfrm>
              <a:off x="1403649" y="2279883"/>
              <a:ext cx="0" cy="245045"/>
            </a:xfrm>
            <a:prstGeom prst="line">
              <a:avLst/>
            </a:prstGeom>
            <a:noFill/>
            <a:ln w="28575" cap="flat" cmpd="sng" algn="ctr">
              <a:solidFill>
                <a:srgbClr val="C0504D"/>
              </a:solidFill>
              <a:prstDash val="solid"/>
            </a:ln>
            <a:effectLst/>
          </p:spPr>
        </p:cxnSp>
        <p:cxnSp>
          <p:nvCxnSpPr>
            <p:cNvPr id="45" name="Connecteur droit 44"/>
            <p:cNvCxnSpPr>
              <a:stCxn id="46" idx="3"/>
              <a:endCxn id="42" idx="3"/>
            </p:cNvCxnSpPr>
            <p:nvPr/>
          </p:nvCxnSpPr>
          <p:spPr>
            <a:xfrm>
              <a:off x="1893739" y="2279883"/>
              <a:ext cx="0" cy="245045"/>
            </a:xfrm>
            <a:prstGeom prst="line">
              <a:avLst/>
            </a:prstGeom>
            <a:noFill/>
            <a:ln w="28575" cap="flat" cmpd="sng" algn="ctr">
              <a:solidFill>
                <a:srgbClr val="C0504D"/>
              </a:solidFill>
              <a:prstDash val="solid"/>
            </a:ln>
            <a:effectLst/>
          </p:spPr>
        </p:cxnSp>
        <p:sp>
          <p:nvSpPr>
            <p:cNvPr id="46" name="Organigramme : Décision 45"/>
            <p:cNvSpPr/>
            <p:nvPr/>
          </p:nvSpPr>
          <p:spPr>
            <a:xfrm>
              <a:off x="1403649" y="2132856"/>
              <a:ext cx="490090" cy="294054"/>
            </a:xfrm>
            <a:prstGeom prst="flowChartDecision">
              <a:avLst/>
            </a:prstGeom>
            <a:solidFill>
              <a:srgbClr val="C0504D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422170" y="2444676"/>
              <a:ext cx="451632" cy="11409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Micro-service </a:t>
              </a:r>
            </a:p>
          </p:txBody>
        </p:sp>
      </p:grpSp>
      <p:sp>
        <p:nvSpPr>
          <p:cNvPr id="48" name="Organigramme : Décision 47"/>
          <p:cNvSpPr/>
          <p:nvPr/>
        </p:nvSpPr>
        <p:spPr>
          <a:xfrm>
            <a:off x="5465931" y="3031514"/>
            <a:ext cx="386954" cy="229868"/>
          </a:xfrm>
          <a:prstGeom prst="flowChartDecision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S3</a:t>
            </a:r>
          </a:p>
        </p:txBody>
      </p:sp>
      <p:sp>
        <p:nvSpPr>
          <p:cNvPr id="49" name="Organigramme : Décision 48"/>
          <p:cNvSpPr/>
          <p:nvPr/>
        </p:nvSpPr>
        <p:spPr>
          <a:xfrm>
            <a:off x="5229743" y="2893469"/>
            <a:ext cx="386954" cy="229868"/>
          </a:xfrm>
          <a:prstGeom prst="flowChartDecision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S1</a:t>
            </a:r>
          </a:p>
        </p:txBody>
      </p:sp>
      <p:sp>
        <p:nvSpPr>
          <p:cNvPr id="50" name="Organigramme : Décision 49"/>
          <p:cNvSpPr/>
          <p:nvPr/>
        </p:nvSpPr>
        <p:spPr>
          <a:xfrm>
            <a:off x="5227459" y="3169999"/>
            <a:ext cx="386954" cy="229868"/>
          </a:xfrm>
          <a:prstGeom prst="flowChartDecision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S4</a:t>
            </a:r>
          </a:p>
        </p:txBody>
      </p:sp>
      <p:sp>
        <p:nvSpPr>
          <p:cNvPr id="51" name="Organigramme : Décision 50"/>
          <p:cNvSpPr/>
          <p:nvPr/>
        </p:nvSpPr>
        <p:spPr>
          <a:xfrm>
            <a:off x="5003622" y="3031886"/>
            <a:ext cx="386954" cy="229868"/>
          </a:xfrm>
          <a:prstGeom prst="flowChartDecision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S2</a:t>
            </a:r>
          </a:p>
        </p:txBody>
      </p:sp>
      <p:cxnSp>
        <p:nvCxnSpPr>
          <p:cNvPr id="52" name="Connecteur droit 51"/>
          <p:cNvCxnSpPr>
            <a:stCxn id="69" idx="0"/>
            <a:endCxn id="56" idx="3"/>
          </p:cNvCxnSpPr>
          <p:nvPr/>
        </p:nvCxnSpPr>
        <p:spPr>
          <a:xfrm flipH="1" flipV="1">
            <a:off x="8415808" y="2852936"/>
            <a:ext cx="748308" cy="208823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53" name="Connecteur droit 52"/>
          <p:cNvCxnSpPr>
            <a:stCxn id="76" idx="3"/>
            <a:endCxn id="56" idx="1"/>
          </p:cNvCxnSpPr>
          <p:nvPr/>
        </p:nvCxnSpPr>
        <p:spPr>
          <a:xfrm flipV="1">
            <a:off x="6068696" y="2852936"/>
            <a:ext cx="1194984" cy="539101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oval" w="lg" len="lg"/>
            <a:tailEnd type="none" w="med" len="med"/>
          </a:ln>
          <a:effectLst/>
        </p:spPr>
      </p:cxnSp>
      <p:cxnSp>
        <p:nvCxnSpPr>
          <p:cNvPr id="54" name="Connecteur droit 53"/>
          <p:cNvCxnSpPr>
            <a:stCxn id="70" idx="0"/>
            <a:endCxn id="42" idx="2"/>
          </p:cNvCxnSpPr>
          <p:nvPr/>
        </p:nvCxnSpPr>
        <p:spPr>
          <a:xfrm flipV="1">
            <a:off x="5427476" y="3890930"/>
            <a:ext cx="0" cy="97823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grpSp>
        <p:nvGrpSpPr>
          <p:cNvPr id="55" name="Groupe 54"/>
          <p:cNvGrpSpPr/>
          <p:nvPr/>
        </p:nvGrpSpPr>
        <p:grpSpPr>
          <a:xfrm>
            <a:off x="7263680" y="2492896"/>
            <a:ext cx="1152128" cy="720080"/>
            <a:chOff x="6465168" y="2492896"/>
            <a:chExt cx="1152128" cy="720080"/>
          </a:xfrm>
        </p:grpSpPr>
        <p:sp>
          <p:nvSpPr>
            <p:cNvPr id="56" name="Rectangle à coins arrondis 65"/>
            <p:cNvSpPr/>
            <p:nvPr/>
          </p:nvSpPr>
          <p:spPr>
            <a:xfrm>
              <a:off x="6465168" y="2492896"/>
              <a:ext cx="1152128" cy="72008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Devices</a:t>
              </a: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7" name="Groupe 56"/>
            <p:cNvGrpSpPr/>
            <p:nvPr/>
          </p:nvGrpSpPr>
          <p:grpSpPr>
            <a:xfrm>
              <a:off x="6609184" y="2564904"/>
              <a:ext cx="877800" cy="360040"/>
              <a:chOff x="6799808" y="2564904"/>
              <a:chExt cx="491438" cy="201569"/>
            </a:xfrm>
          </p:grpSpPr>
          <p:pic>
            <p:nvPicPr>
              <p:cNvPr id="58" name="Picture 2" descr="device, display, lcd, monitor, screen ic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799808" y="2564904"/>
                <a:ext cx="193028" cy="201569"/>
              </a:xfrm>
              <a:prstGeom prst="rect">
                <a:avLst/>
              </a:prstGeom>
              <a:noFill/>
            </p:spPr>
          </p:pic>
          <p:pic>
            <p:nvPicPr>
              <p:cNvPr id="59" name="Picture 6" descr="communication, device, ipad, tablet, technology, vertical icon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024555" y="2598062"/>
                <a:ext cx="131335" cy="137146"/>
              </a:xfrm>
              <a:prstGeom prst="rect">
                <a:avLst/>
              </a:prstGeom>
              <a:noFill/>
            </p:spPr>
          </p:pic>
          <p:pic>
            <p:nvPicPr>
              <p:cNvPr id="60" name="Picture 4" descr="call, mobile, phone, telephone ico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209534" y="2626002"/>
                <a:ext cx="81712" cy="85328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61" name="Connecteur droit 60"/>
          <p:cNvCxnSpPr>
            <a:stCxn id="76" idx="1"/>
          </p:cNvCxnSpPr>
          <p:nvPr/>
        </p:nvCxnSpPr>
        <p:spPr>
          <a:xfrm flipH="1" flipV="1">
            <a:off x="5733256" y="3197622"/>
            <a:ext cx="90264" cy="194415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62" name="Connecteur droit 61"/>
          <p:cNvCxnSpPr>
            <a:stCxn id="66" idx="2"/>
          </p:cNvCxnSpPr>
          <p:nvPr/>
        </p:nvCxnSpPr>
        <p:spPr>
          <a:xfrm>
            <a:off x="3987316" y="1886491"/>
            <a:ext cx="1137456" cy="1237709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63" name="Connecteur droit 62"/>
          <p:cNvCxnSpPr>
            <a:stCxn id="66" idx="2"/>
          </p:cNvCxnSpPr>
          <p:nvPr/>
        </p:nvCxnSpPr>
        <p:spPr>
          <a:xfrm>
            <a:off x="3987316" y="1886491"/>
            <a:ext cx="1366056" cy="1104359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6781800" y="990600"/>
            <a:ext cx="273630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57" tIns="45681" rIns="91357" bIns="45681"/>
          <a:lstStyle/>
          <a:p>
            <a:pPr marL="180812" indent="-180812" algn="just" fontAlgn="base">
              <a:spcBef>
                <a:spcPts val="500"/>
              </a:spcBef>
              <a:spcAft>
                <a:spcPts val="500"/>
              </a:spcAft>
              <a:buClr>
                <a:srgbClr val="EEECE1"/>
              </a:buClr>
            </a:pPr>
            <a:r>
              <a:rPr lang="fr-FR" sz="1200" b="1" dirty="0">
                <a:solidFill>
                  <a:prstClr val="black"/>
                </a:solidFill>
                <a:cs typeface="Arial" charset="0"/>
              </a:rPr>
              <a:t>API – </a:t>
            </a:r>
            <a:r>
              <a:rPr lang="fr-FR" sz="1200" b="1" i="1" dirty="0" err="1">
                <a:solidFill>
                  <a:srgbClr val="4BACC6"/>
                </a:solidFill>
                <a:latin typeface="Segoe Print" panose="02000600000000000000" pitchFamily="2" charset="0"/>
                <a:cs typeface="Arial" charset="0"/>
              </a:rPr>
              <a:t>Executable</a:t>
            </a:r>
            <a:r>
              <a:rPr lang="fr-FR" sz="1200" b="1" i="1" dirty="0">
                <a:solidFill>
                  <a:srgbClr val="4BACC6"/>
                </a:solidFill>
                <a:latin typeface="Segoe Print" panose="02000600000000000000" pitchFamily="2" charset="0"/>
                <a:cs typeface="Arial" charset="0"/>
              </a:rPr>
              <a:t> instance</a:t>
            </a:r>
            <a:r>
              <a:rPr lang="fr-FR" sz="1050" b="1" dirty="0">
                <a:solidFill>
                  <a:prstClr val="black"/>
                </a:solidFill>
                <a:latin typeface="Segoe Print" panose="02000600000000000000" pitchFamily="2" charset="0"/>
                <a:cs typeface="Arial" charset="0"/>
              </a:rPr>
              <a:t> </a:t>
            </a:r>
            <a:r>
              <a:rPr lang="fr-FR" sz="1200" b="1" i="1" dirty="0">
                <a:solidFill>
                  <a:srgbClr val="4BACC6"/>
                </a:solidFill>
                <a:latin typeface="Segoe Print" panose="02000600000000000000" pitchFamily="2" charset="0"/>
                <a:cs typeface="Arial" charset="0"/>
              </a:rPr>
              <a:t>of a service</a:t>
            </a:r>
            <a:r>
              <a:rPr lang="fr-FR" sz="1050" b="1" i="1" dirty="0">
                <a:solidFill>
                  <a:srgbClr val="4BACC6"/>
                </a:solidFill>
                <a:latin typeface="Segoe Print" panose="02000600000000000000" pitchFamily="2" charset="0"/>
                <a:cs typeface="Arial" charset="0"/>
              </a:rPr>
              <a:t> – </a:t>
            </a:r>
            <a:r>
              <a:rPr lang="fr-FR" sz="1050" dirty="0" err="1">
                <a:latin typeface="Arial" panose="020B0604020202020204" pitchFamily="34" charset="0"/>
                <a:cs typeface="Arial" panose="020B0604020202020204" pitchFamily="34" charset="0"/>
              </a:rPr>
              <a:t>often</a:t>
            </a:r>
            <a:r>
              <a:rPr lang="fr-FR" sz="1050" dirty="0">
                <a:latin typeface="Arial" panose="020B0604020202020204" pitchFamily="34" charset="0"/>
                <a:cs typeface="Arial" panose="020B0604020202020204" pitchFamily="34" charset="0"/>
              </a:rPr>
              <a:t> connotes REST architectural style / JSON format</a:t>
            </a:r>
            <a:endParaRPr lang="fr-FR" sz="1050" dirty="0">
              <a:solidFill>
                <a:prstClr val="black"/>
              </a:solidFill>
              <a:latin typeface="Segoe Print" panose="02000600000000000000" pitchFamily="2" charset="0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143000" y="2716877"/>
            <a:ext cx="280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812" indent="-180812" algn="just" fontAlgn="base">
              <a:spcBef>
                <a:spcPts val="500"/>
              </a:spcBef>
              <a:spcAft>
                <a:spcPts val="500"/>
              </a:spcAft>
              <a:buClr>
                <a:srgbClr val="EEECE1"/>
              </a:buClr>
            </a:pPr>
            <a:r>
              <a:rPr lang="fr-FR" sz="1200" b="1" dirty="0" err="1">
                <a:solidFill>
                  <a:prstClr val="black"/>
                </a:solidFill>
                <a:cs typeface="Arial" charset="0"/>
              </a:rPr>
              <a:t>Microservice</a:t>
            </a:r>
            <a:r>
              <a:rPr lang="fr-FR" sz="1200" b="1" dirty="0">
                <a:solidFill>
                  <a:prstClr val="black"/>
                </a:solidFill>
                <a:cs typeface="Arial" charset="0"/>
              </a:rPr>
              <a:t> – </a:t>
            </a:r>
            <a:r>
              <a:rPr lang="fr-FR" sz="1200" b="1" dirty="0">
                <a:solidFill>
                  <a:schemeClr val="accent1"/>
                </a:solidFill>
                <a:latin typeface="Segoe Print" panose="02000600000000000000" pitchFamily="2" charset="0"/>
                <a:cs typeface="Arial" charset="0"/>
              </a:rPr>
              <a:t>Small </a:t>
            </a:r>
            <a:r>
              <a:rPr lang="fr-FR" sz="1200" b="1" dirty="0" err="1">
                <a:solidFill>
                  <a:schemeClr val="accent1"/>
                </a:solidFill>
                <a:latin typeface="Segoe Print" panose="02000600000000000000" pitchFamily="2" charset="0"/>
                <a:cs typeface="Arial" charset="0"/>
              </a:rPr>
              <a:t>autonomous</a:t>
            </a:r>
            <a:r>
              <a:rPr lang="fr-FR" sz="1200" b="1" dirty="0">
                <a:solidFill>
                  <a:schemeClr val="accent1"/>
                </a:solidFill>
                <a:latin typeface="Segoe Print" panose="02000600000000000000" pitchFamily="2" charset="0"/>
                <a:cs typeface="Arial" charset="0"/>
              </a:rPr>
              <a:t> application </a:t>
            </a:r>
            <a:r>
              <a:rPr lang="fr-FR" sz="1200" dirty="0" err="1">
                <a:solidFill>
                  <a:prstClr val="black"/>
                </a:solidFill>
                <a:cs typeface="Arial" charset="0"/>
              </a:rPr>
              <a:t>that</a:t>
            </a:r>
            <a:r>
              <a:rPr lang="fr-FR" sz="1200" dirty="0">
                <a:solidFill>
                  <a:prstClr val="black"/>
                </a:solidFill>
                <a:cs typeface="Arial" charset="0"/>
              </a:rPr>
              <a:t> exposes </a:t>
            </a:r>
            <a:r>
              <a:rPr lang="fr-FR" sz="1200" dirty="0" err="1">
                <a:solidFill>
                  <a:prstClr val="black"/>
                </a:solidFill>
                <a:cs typeface="Arial" charset="0"/>
              </a:rPr>
              <a:t>its</a:t>
            </a:r>
            <a:r>
              <a:rPr lang="fr-FR" sz="12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200" dirty="0" err="1">
                <a:solidFill>
                  <a:prstClr val="black"/>
                </a:solidFill>
                <a:cs typeface="Arial" charset="0"/>
              </a:rPr>
              <a:t>features</a:t>
            </a:r>
            <a:r>
              <a:rPr lang="fr-FR" sz="1200" dirty="0">
                <a:solidFill>
                  <a:prstClr val="black"/>
                </a:solidFill>
                <a:cs typeface="Arial" charset="0"/>
              </a:rPr>
              <a:t> as APIs. IT </a:t>
            </a:r>
            <a:r>
              <a:rPr lang="fr-FR" sz="1200" dirty="0" err="1">
                <a:solidFill>
                  <a:prstClr val="black"/>
                </a:solidFill>
                <a:cs typeface="Arial" charset="0"/>
              </a:rPr>
              <a:t>creates</a:t>
            </a:r>
            <a:r>
              <a:rPr lang="fr-FR" sz="1200" dirty="0">
                <a:solidFill>
                  <a:prstClr val="black"/>
                </a:solidFill>
                <a:cs typeface="Arial" charset="0"/>
              </a:rPr>
              <a:t> and </a:t>
            </a:r>
            <a:r>
              <a:rPr lang="fr-FR" sz="1200" dirty="0" err="1">
                <a:solidFill>
                  <a:prstClr val="black"/>
                </a:solidFill>
                <a:cs typeface="Arial" charset="0"/>
              </a:rPr>
              <a:t>holds</a:t>
            </a:r>
            <a:r>
              <a:rPr lang="fr-FR" sz="12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200" dirty="0" err="1">
                <a:solidFill>
                  <a:prstClr val="black"/>
                </a:solidFill>
                <a:cs typeface="Arial" charset="0"/>
              </a:rPr>
              <a:t>its</a:t>
            </a:r>
            <a:r>
              <a:rPr lang="fr-FR" sz="120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200" dirty="0" err="1">
                <a:solidFill>
                  <a:prstClr val="black"/>
                </a:solidFill>
                <a:cs typeface="Arial" charset="0"/>
              </a:rPr>
              <a:t>own</a:t>
            </a:r>
            <a:r>
              <a:rPr lang="fr-FR" sz="1200" dirty="0">
                <a:solidFill>
                  <a:prstClr val="black"/>
                </a:solidFill>
                <a:cs typeface="Arial" charset="0"/>
              </a:rPr>
              <a:t> data / </a:t>
            </a:r>
            <a:r>
              <a:rPr lang="fr-FR" sz="1200" dirty="0" err="1">
                <a:solidFill>
                  <a:prstClr val="black"/>
                </a:solidFill>
                <a:cs typeface="Arial" charset="0"/>
              </a:rPr>
              <a:t>resources</a:t>
            </a:r>
            <a:endParaRPr lang="fr-FR" sz="110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295128" y="1124744"/>
            <a:ext cx="3384376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812" indent="-180812" algn="just" fontAlgn="base">
              <a:spcBef>
                <a:spcPts val="500"/>
              </a:spcBef>
              <a:spcAft>
                <a:spcPts val="500"/>
              </a:spcAft>
              <a:buClr>
                <a:srgbClr val="EEECE1"/>
              </a:buClr>
            </a:pPr>
            <a:r>
              <a:rPr lang="fr-FR" sz="1200" b="1" dirty="0">
                <a:solidFill>
                  <a:prstClr val="black"/>
                </a:solidFill>
                <a:cs typeface="Arial" charset="0"/>
              </a:rPr>
              <a:t>Service – </a:t>
            </a:r>
            <a:r>
              <a:rPr lang="fr-FR" sz="1050" b="1" dirty="0" err="1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Functionnal</a:t>
            </a:r>
            <a:r>
              <a:rPr lang="fr-FR" sz="1050" b="1" dirty="0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 </a:t>
            </a:r>
            <a:r>
              <a:rPr lang="fr-FR" sz="1050" b="1" dirty="0" err="1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view</a:t>
            </a:r>
            <a:r>
              <a:rPr lang="fr-FR" sz="1050" b="1" dirty="0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 of an IT </a:t>
            </a:r>
            <a:r>
              <a:rPr lang="fr-FR" sz="1050" b="1" dirty="0" err="1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feature</a:t>
            </a:r>
            <a:r>
              <a:rPr lang="fr-FR" sz="1050" b="1" dirty="0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that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can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be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called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from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multiple clients /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contexts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.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Its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reasult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is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defined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through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a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contract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called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SLA (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e.g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. :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create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a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payment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cs typeface="Arial" charset="0"/>
              </a:rPr>
              <a:t>request</a:t>
            </a:r>
            <a:r>
              <a:rPr lang="fr-FR" sz="1050" dirty="0">
                <a:solidFill>
                  <a:prstClr val="black"/>
                </a:solidFill>
                <a:cs typeface="Arial" charset="0"/>
              </a:rPr>
              <a:t>).</a:t>
            </a:r>
          </a:p>
        </p:txBody>
      </p:sp>
      <p:cxnSp>
        <p:nvCxnSpPr>
          <p:cNvPr id="67" name="Connecteur droit 66"/>
          <p:cNvCxnSpPr>
            <a:stCxn id="43" idx="1"/>
            <a:endCxn id="65" idx="3"/>
          </p:cNvCxnSpPr>
          <p:nvPr/>
        </p:nvCxnSpPr>
        <p:spPr>
          <a:xfrm flipH="1" flipV="1">
            <a:off x="3951312" y="3132376"/>
            <a:ext cx="1008112" cy="243697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68" name="Connecteur droit 67"/>
          <p:cNvCxnSpPr>
            <a:stCxn id="64" idx="1"/>
            <a:endCxn id="76" idx="3"/>
          </p:cNvCxnSpPr>
          <p:nvPr/>
        </p:nvCxnSpPr>
        <p:spPr>
          <a:xfrm flipH="1">
            <a:off x="6068696" y="1386644"/>
            <a:ext cx="713104" cy="2005393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sp>
        <p:nvSpPr>
          <p:cNvPr id="69" name="Rectangle 68"/>
          <p:cNvSpPr/>
          <p:nvPr/>
        </p:nvSpPr>
        <p:spPr>
          <a:xfrm>
            <a:off x="8055768" y="4941168"/>
            <a:ext cx="2216696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812" lvl="1" indent="-180812" algn="just" fontAlgn="base">
              <a:spcBef>
                <a:spcPts val="500"/>
              </a:spcBef>
              <a:spcAft>
                <a:spcPts val="500"/>
              </a:spcAft>
              <a:buClr>
                <a:srgbClr val="EEECE1"/>
              </a:buClr>
            </a:pPr>
            <a:r>
              <a:rPr lang="fr-FR" sz="1100" b="1" dirty="0">
                <a:solidFill>
                  <a:prstClr val="black"/>
                </a:solidFill>
                <a:cs typeface="Arial" charset="0"/>
              </a:rPr>
              <a:t>Service </a:t>
            </a:r>
            <a:r>
              <a:rPr lang="fr-FR" sz="1100" b="1" dirty="0" err="1">
                <a:solidFill>
                  <a:prstClr val="black"/>
                </a:solidFill>
                <a:cs typeface="Arial" charset="0"/>
              </a:rPr>
              <a:t>consumers</a:t>
            </a:r>
            <a:r>
              <a:rPr lang="fr-FR" sz="1100" b="1" dirty="0">
                <a:solidFill>
                  <a:prstClr val="black"/>
                </a:solidFill>
                <a:cs typeface="Arial" charset="0"/>
              </a:rPr>
              <a:t> – </a:t>
            </a:r>
            <a:r>
              <a:rPr lang="fr-FR" sz="1000" dirty="0">
                <a:solidFill>
                  <a:prstClr val="black"/>
                </a:solidFill>
                <a:cs typeface="Arial" charset="0"/>
              </a:rPr>
              <a:t>Applicative components </a:t>
            </a:r>
            <a:r>
              <a:rPr lang="fr-FR" sz="1000" dirty="0" err="1">
                <a:solidFill>
                  <a:prstClr val="black"/>
                </a:solidFill>
                <a:cs typeface="Arial" charset="0"/>
              </a:rPr>
              <a:t>that</a:t>
            </a:r>
            <a:r>
              <a:rPr lang="fr-FR" sz="1000" dirty="0">
                <a:solidFill>
                  <a:prstClr val="black"/>
                </a:solidFill>
                <a:cs typeface="Arial" charset="0"/>
              </a:rPr>
              <a:t> consume services.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11352" y="4869160"/>
            <a:ext cx="22322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812" lvl="1" indent="-180812" algn="just" fontAlgn="base">
              <a:spcBef>
                <a:spcPts val="500"/>
              </a:spcBef>
              <a:spcAft>
                <a:spcPts val="500"/>
              </a:spcAft>
              <a:buClr>
                <a:srgbClr val="EEECE1"/>
              </a:buClr>
            </a:pPr>
            <a:r>
              <a:rPr lang="fr-FR" sz="1100" b="1" dirty="0">
                <a:solidFill>
                  <a:prstClr val="black"/>
                </a:solidFill>
                <a:cs typeface="Arial" charset="0"/>
              </a:rPr>
              <a:t>Service </a:t>
            </a:r>
            <a:r>
              <a:rPr lang="fr-FR" sz="1100" b="1" dirty="0" err="1">
                <a:solidFill>
                  <a:prstClr val="black"/>
                </a:solidFill>
                <a:cs typeface="Arial" charset="0"/>
              </a:rPr>
              <a:t>producer</a:t>
            </a:r>
            <a:r>
              <a:rPr lang="fr-FR" sz="1100" b="1" dirty="0">
                <a:solidFill>
                  <a:prstClr val="black"/>
                </a:solidFill>
                <a:cs typeface="Arial" charset="0"/>
              </a:rPr>
              <a:t> – </a:t>
            </a:r>
            <a:r>
              <a:rPr lang="fr-FR" sz="1100" dirty="0">
                <a:solidFill>
                  <a:prstClr val="black"/>
                </a:solidFill>
                <a:cs typeface="Arial" charset="0"/>
              </a:rPr>
              <a:t>Applicative component </a:t>
            </a:r>
            <a:r>
              <a:rPr lang="fr-FR" sz="1100" dirty="0" err="1">
                <a:solidFill>
                  <a:prstClr val="black"/>
                </a:solidFill>
                <a:cs typeface="Arial" charset="0"/>
              </a:rPr>
              <a:t>that</a:t>
            </a:r>
            <a:r>
              <a:rPr lang="fr-FR" sz="1100" dirty="0">
                <a:solidFill>
                  <a:prstClr val="black"/>
                </a:solidFill>
                <a:cs typeface="Arial" charset="0"/>
              </a:rPr>
              <a:t> exposes </a:t>
            </a:r>
            <a:r>
              <a:rPr lang="fr-FR" sz="1100" dirty="0" err="1">
                <a:solidFill>
                  <a:prstClr val="black"/>
                </a:solidFill>
                <a:cs typeface="Arial" charset="0"/>
              </a:rPr>
              <a:t>some</a:t>
            </a:r>
            <a:r>
              <a:rPr lang="fr-FR" sz="1100" dirty="0">
                <a:solidFill>
                  <a:prstClr val="black"/>
                </a:solidFill>
                <a:cs typeface="Arial" charset="0"/>
              </a:rPr>
              <a:t> services</a:t>
            </a:r>
            <a:endParaRPr lang="fr-FR" sz="1000" dirty="0">
              <a:solidFill>
                <a:prstClr val="black"/>
              </a:solidFill>
              <a:cs typeface="Arial" charset="0"/>
            </a:endParaRPr>
          </a:p>
        </p:txBody>
      </p:sp>
      <p:grpSp>
        <p:nvGrpSpPr>
          <p:cNvPr id="71" name="Groupe 70"/>
          <p:cNvGrpSpPr/>
          <p:nvPr/>
        </p:nvGrpSpPr>
        <p:grpSpPr>
          <a:xfrm>
            <a:off x="7263680" y="3429000"/>
            <a:ext cx="1152128" cy="936104"/>
            <a:chOff x="6465168" y="3429000"/>
            <a:chExt cx="1152128" cy="936104"/>
          </a:xfrm>
        </p:grpSpPr>
        <p:sp>
          <p:nvSpPr>
            <p:cNvPr id="72" name="Rectangle à coins arrondis 61"/>
            <p:cNvSpPr/>
            <p:nvPr/>
          </p:nvSpPr>
          <p:spPr>
            <a:xfrm>
              <a:off x="6465168" y="3429000"/>
              <a:ext cx="1152128" cy="936104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Apps</a:t>
              </a:r>
            </a:p>
          </p:txBody>
        </p:sp>
        <p:pic>
          <p:nvPicPr>
            <p:cNvPr id="73" name="Picture 2" descr="puzzle ico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30512" y="3463799"/>
              <a:ext cx="506466" cy="506468"/>
            </a:xfrm>
            <a:prstGeom prst="rect">
              <a:avLst/>
            </a:prstGeom>
            <a:noFill/>
          </p:spPr>
        </p:pic>
      </p:grpSp>
      <p:cxnSp>
        <p:nvCxnSpPr>
          <p:cNvPr id="74" name="Connecteur droit 73"/>
          <p:cNvCxnSpPr>
            <a:stCxn id="76" idx="3"/>
            <a:endCxn id="72" idx="1"/>
          </p:cNvCxnSpPr>
          <p:nvPr/>
        </p:nvCxnSpPr>
        <p:spPr>
          <a:xfrm>
            <a:off x="6068696" y="3392037"/>
            <a:ext cx="1194984" cy="505015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oval" w="lg" len="lg"/>
            <a:tailEnd type="none" w="med" len="med"/>
          </a:ln>
          <a:effectLst/>
        </p:spPr>
      </p:cxnSp>
      <p:cxnSp>
        <p:nvCxnSpPr>
          <p:cNvPr id="75" name="Connecteur droit 74"/>
          <p:cNvCxnSpPr>
            <a:stCxn id="69" idx="0"/>
            <a:endCxn id="72" idx="2"/>
          </p:cNvCxnSpPr>
          <p:nvPr/>
        </p:nvCxnSpPr>
        <p:spPr>
          <a:xfrm flipH="1" flipV="1">
            <a:off x="7839744" y="4365104"/>
            <a:ext cx="1324372" cy="57606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sp>
        <p:nvSpPr>
          <p:cNvPr id="76" name="Rectangle à coins arrondis 39"/>
          <p:cNvSpPr/>
          <p:nvPr/>
        </p:nvSpPr>
        <p:spPr>
          <a:xfrm>
            <a:off x="5823520" y="3269449"/>
            <a:ext cx="245176" cy="24517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</a:t>
            </a: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7371692" y="1641210"/>
            <a:ext cx="273630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57" tIns="45681" rIns="91357" bIns="45681"/>
          <a:lstStyle/>
          <a:p>
            <a:pPr marL="180812" indent="-180812" algn="just" fontAlgn="base">
              <a:spcBef>
                <a:spcPts val="500"/>
              </a:spcBef>
              <a:spcAft>
                <a:spcPts val="500"/>
              </a:spcAft>
              <a:buClr>
                <a:srgbClr val="EEECE1"/>
              </a:buClr>
            </a:pPr>
            <a:r>
              <a:rPr lang="fr-FR" sz="1200" b="1" dirty="0">
                <a:solidFill>
                  <a:prstClr val="black"/>
                </a:solidFill>
                <a:cs typeface="Arial" charset="0"/>
              </a:rPr>
              <a:t>Web Service – </a:t>
            </a:r>
            <a:r>
              <a:rPr lang="fr-FR" sz="1200" b="1" i="1" dirty="0" err="1">
                <a:solidFill>
                  <a:srgbClr val="4BACC6"/>
                </a:solidFill>
                <a:latin typeface="Segoe Print" panose="02000600000000000000" pitchFamily="2" charset="0"/>
                <a:cs typeface="Arial" charset="0"/>
              </a:rPr>
              <a:t>Executable</a:t>
            </a:r>
            <a:r>
              <a:rPr lang="fr-FR" sz="1200" b="1" i="1" dirty="0">
                <a:solidFill>
                  <a:srgbClr val="4BACC6"/>
                </a:solidFill>
                <a:latin typeface="Segoe Print" panose="02000600000000000000" pitchFamily="2" charset="0"/>
                <a:cs typeface="Arial" charset="0"/>
              </a:rPr>
              <a:t> instance</a:t>
            </a:r>
            <a:r>
              <a:rPr lang="fr-FR" sz="1050" b="1" dirty="0">
                <a:solidFill>
                  <a:prstClr val="black"/>
                </a:solidFill>
                <a:latin typeface="Segoe Print" panose="02000600000000000000" pitchFamily="2" charset="0"/>
                <a:cs typeface="Arial" charset="0"/>
              </a:rPr>
              <a:t> </a:t>
            </a:r>
            <a:r>
              <a:rPr lang="fr-FR" sz="1200" b="1" i="1" dirty="0">
                <a:solidFill>
                  <a:srgbClr val="4BACC6"/>
                </a:solidFill>
                <a:latin typeface="Segoe Print" panose="02000600000000000000" pitchFamily="2" charset="0"/>
                <a:cs typeface="Arial" charset="0"/>
              </a:rPr>
              <a:t>of a service</a:t>
            </a:r>
            <a:r>
              <a:rPr lang="fr-FR" sz="1050" b="1" i="1" dirty="0">
                <a:solidFill>
                  <a:srgbClr val="4BACC6"/>
                </a:solidFill>
                <a:latin typeface="Segoe Print" panose="02000600000000000000" pitchFamily="2" charset="0"/>
                <a:cs typeface="Arial" charset="0"/>
              </a:rPr>
              <a:t> – </a:t>
            </a:r>
            <a:r>
              <a:rPr lang="fr-FR" sz="1050" dirty="0" err="1">
                <a:latin typeface="Arial" panose="020B0604020202020204" pitchFamily="34" charset="0"/>
                <a:cs typeface="Arial" panose="020B0604020202020204" pitchFamily="34" charset="0"/>
              </a:rPr>
              <a:t>often</a:t>
            </a:r>
            <a:r>
              <a:rPr lang="fr-FR" sz="1050" dirty="0">
                <a:latin typeface="Arial" panose="020B0604020202020204" pitchFamily="34" charset="0"/>
                <a:cs typeface="Arial" panose="020B0604020202020204" pitchFamily="34" charset="0"/>
              </a:rPr>
              <a:t> connotes SOAP </a:t>
            </a:r>
            <a:r>
              <a:rPr lang="fr-FR" sz="1050" dirty="0" err="1"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endParaRPr lang="fr-FR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Connecteur droit 39"/>
          <p:cNvCxnSpPr>
            <a:stCxn id="39" idx="1"/>
            <a:endCxn id="76" idx="3"/>
          </p:cNvCxnSpPr>
          <p:nvPr/>
        </p:nvCxnSpPr>
        <p:spPr>
          <a:xfrm flipH="1">
            <a:off x="6068696" y="2037254"/>
            <a:ext cx="1302996" cy="1354783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sp>
        <p:nvSpPr>
          <p:cNvPr id="78" name="Titre 1">
            <a:extLst>
              <a:ext uri="{FF2B5EF4-FFF2-40B4-BE49-F238E27FC236}">
                <a16:creationId xmlns:a16="http://schemas.microsoft.com/office/drawing/2014/main" id="{4FA9D03B-F6F7-410E-B383-361E34F5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60349"/>
            <a:ext cx="10704002" cy="2880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SSOPv2 – API Management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660235"/>
      </p:ext>
    </p:extLst>
  </p:cSld>
  <p:clrMapOvr>
    <a:masterClrMapping/>
  </p:clrMapOvr>
  <p:transition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43"/>
          <a:stretch/>
        </p:blipFill>
        <p:spPr bwMode="auto">
          <a:xfrm>
            <a:off x="1981200" y="1436276"/>
            <a:ext cx="777240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720211" y="496466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Monolithical</a:t>
            </a:r>
            <a:r>
              <a:rPr lang="fr-FR" dirty="0"/>
              <a:t> </a:t>
            </a:r>
            <a:r>
              <a:rPr lang="fr-FR" dirty="0" err="1"/>
              <a:t>app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239000" y="496466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93A172D-BB96-491F-9B3F-436B0D7C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60349"/>
            <a:ext cx="10704002" cy="2880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SSOPv2 – API Management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482716"/>
      </p:ext>
    </p:extLst>
  </p:cSld>
  <p:clrMapOvr>
    <a:masterClrMapping/>
  </p:clrMapOvr>
  <p:transition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4514528" y="1052736"/>
            <a:ext cx="3528392" cy="67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57" tIns="45681" rIns="91357" bIns="45681"/>
          <a:lstStyle/>
          <a:p>
            <a:pPr marL="180812" indent="-180812" fontAlgn="base">
              <a:spcBef>
                <a:spcPts val="500"/>
              </a:spcBef>
              <a:spcAft>
                <a:spcPts val="500"/>
              </a:spcAft>
              <a:buClr>
                <a:srgbClr val="EEECE1"/>
              </a:buClr>
            </a:pPr>
            <a:r>
              <a:rPr lang="fr-FR" sz="1200" b="1" dirty="0">
                <a:solidFill>
                  <a:prstClr val="black"/>
                </a:solidFill>
                <a:cs typeface="Arial" charset="0"/>
              </a:rPr>
              <a:t>Open Banking Architecture (OBA) – </a:t>
            </a:r>
            <a:r>
              <a:rPr lang="fr-FR" sz="1200" dirty="0">
                <a:solidFill>
                  <a:prstClr val="black"/>
                </a:solidFill>
                <a:cs typeface="Arial" charset="0"/>
              </a:rPr>
              <a:t>Architecture style </a:t>
            </a:r>
            <a:r>
              <a:rPr lang="fr-FR" sz="1200" dirty="0" err="1">
                <a:solidFill>
                  <a:prstClr val="black"/>
                </a:solidFill>
                <a:cs typeface="Arial" charset="0"/>
              </a:rPr>
              <a:t>aiming</a:t>
            </a:r>
            <a:r>
              <a:rPr lang="fr-FR" sz="1200" dirty="0">
                <a:solidFill>
                  <a:prstClr val="black"/>
                </a:solidFill>
                <a:cs typeface="Arial" charset="0"/>
              </a:rPr>
              <a:t> at </a:t>
            </a:r>
            <a:r>
              <a:rPr lang="fr-FR" sz="1200" b="1" dirty="0" err="1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opening</a:t>
            </a:r>
            <a:r>
              <a:rPr lang="fr-FR" sz="1200" dirty="0">
                <a:solidFill>
                  <a:prstClr val="black"/>
                </a:solidFill>
                <a:cs typeface="Arial" charset="0"/>
              </a:rPr>
              <a:t> the IT system for </a:t>
            </a:r>
            <a:r>
              <a:rPr lang="fr-FR" sz="1200" b="1" dirty="0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Inside and </a:t>
            </a:r>
            <a:r>
              <a:rPr lang="fr-FR" sz="1200" b="1" dirty="0" err="1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Outside</a:t>
            </a:r>
            <a:r>
              <a:rPr lang="fr-FR" sz="1200" b="1" dirty="0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 </a:t>
            </a:r>
            <a:r>
              <a:rPr lang="fr-FR" sz="1200" dirty="0" err="1">
                <a:solidFill>
                  <a:prstClr val="black"/>
                </a:solidFill>
                <a:cs typeface="Arial" charset="0"/>
              </a:rPr>
              <a:t>consumers</a:t>
            </a:r>
            <a:r>
              <a:rPr lang="fr-FR" sz="1200" dirty="0">
                <a:solidFill>
                  <a:prstClr val="black"/>
                </a:solidFill>
                <a:cs typeface="Arial" charset="0"/>
              </a:rPr>
              <a:t>, </a:t>
            </a:r>
            <a:r>
              <a:rPr lang="fr-FR" sz="1200" b="1" dirty="0" err="1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through</a:t>
            </a:r>
            <a:r>
              <a:rPr lang="fr-FR" sz="1200" b="1" dirty="0">
                <a:solidFill>
                  <a:schemeClr val="accent3"/>
                </a:solidFill>
                <a:latin typeface="Segoe Print" panose="02000600000000000000" pitchFamily="2" charset="0"/>
                <a:cs typeface="Arial" charset="0"/>
              </a:rPr>
              <a:t> APIs</a:t>
            </a:r>
            <a:endParaRPr lang="fr-FR" sz="1000" b="1" dirty="0">
              <a:solidFill>
                <a:schemeClr val="accent3"/>
              </a:solidFill>
              <a:latin typeface="Segoe Print" panose="02000600000000000000" pitchFamily="2" charset="0"/>
              <a:cs typeface="Arial" charset="0"/>
            </a:endParaRPr>
          </a:p>
        </p:txBody>
      </p:sp>
      <p:sp>
        <p:nvSpPr>
          <p:cNvPr id="94" name="Rectangle à coins arrondis 87"/>
          <p:cNvSpPr/>
          <p:nvPr/>
        </p:nvSpPr>
        <p:spPr>
          <a:xfrm>
            <a:off x="7058752" y="3155854"/>
            <a:ext cx="1297847" cy="80786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« Partner » IT system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5" name="Connecteur droit 94"/>
          <p:cNvCxnSpPr>
            <a:stCxn id="109" idx="3"/>
            <a:endCxn id="99" idx="1"/>
          </p:cNvCxnSpPr>
          <p:nvPr/>
        </p:nvCxnSpPr>
        <p:spPr>
          <a:xfrm flipV="1">
            <a:off x="3779474" y="3551392"/>
            <a:ext cx="2319230" cy="14137"/>
          </a:xfrm>
          <a:prstGeom prst="line">
            <a:avLst/>
          </a:prstGeom>
          <a:noFill/>
          <a:ln w="9525" cap="flat" cmpd="sng" algn="ctr">
            <a:solidFill>
              <a:srgbClr val="C0504D"/>
            </a:solidFill>
            <a:prstDash val="solid"/>
            <a:headEnd type="oval" w="med" len="med"/>
            <a:tailEnd type="none" w="med" len="med"/>
          </a:ln>
          <a:effectLst/>
        </p:spPr>
      </p:cxnSp>
      <p:cxnSp>
        <p:nvCxnSpPr>
          <p:cNvPr id="96" name="Connecteur droit 95"/>
          <p:cNvCxnSpPr>
            <a:stCxn id="99" idx="3"/>
            <a:endCxn id="94" idx="1"/>
          </p:cNvCxnSpPr>
          <p:nvPr/>
        </p:nvCxnSpPr>
        <p:spPr>
          <a:xfrm>
            <a:off x="6515778" y="3551392"/>
            <a:ext cx="542974" cy="8397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 type="oval" w="med" len="med"/>
            <a:tailEnd type="none" w="med" len="med"/>
          </a:ln>
          <a:effectLst/>
        </p:spPr>
      </p:cxnSp>
      <p:cxnSp>
        <p:nvCxnSpPr>
          <p:cNvPr id="97" name="Connecteur droit 96"/>
          <p:cNvCxnSpPr>
            <a:stCxn id="110" idx="3"/>
            <a:endCxn id="99" idx="1"/>
          </p:cNvCxnSpPr>
          <p:nvPr/>
        </p:nvCxnSpPr>
        <p:spPr>
          <a:xfrm>
            <a:off x="5522640" y="2917457"/>
            <a:ext cx="576064" cy="633935"/>
          </a:xfrm>
          <a:prstGeom prst="line">
            <a:avLst/>
          </a:prstGeom>
          <a:noFill/>
          <a:ln w="9525" cap="flat" cmpd="sng" algn="ctr">
            <a:solidFill>
              <a:srgbClr val="C0504D"/>
            </a:solidFill>
            <a:prstDash val="solid"/>
            <a:headEnd type="oval" w="med" len="med"/>
            <a:tailEnd type="none" w="med" len="med"/>
          </a:ln>
          <a:effectLst/>
        </p:spPr>
      </p:cxnSp>
      <p:sp>
        <p:nvSpPr>
          <p:cNvPr id="98" name="Rectangle à coins arrondis 107"/>
          <p:cNvSpPr/>
          <p:nvPr/>
        </p:nvSpPr>
        <p:spPr>
          <a:xfrm>
            <a:off x="2426296" y="2276873"/>
            <a:ext cx="3774996" cy="2103926"/>
          </a:xfrm>
          <a:prstGeom prst="roundRect">
            <a:avLst/>
          </a:prstGeom>
          <a:noFill/>
          <a:ln w="9525" cap="flat" cmpd="sng" algn="ctr">
            <a:solidFill>
              <a:srgbClr val="C0504D"/>
            </a:solidFill>
            <a:prstDash val="solid"/>
          </a:ln>
          <a:effectLst/>
        </p:spPr>
        <p:txBody>
          <a:bodyPr lIns="0" tIns="0" rIns="0" bIns="0" rtlCol="0" anchor="b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SG IT System</a:t>
            </a:r>
          </a:p>
        </p:txBody>
      </p:sp>
      <p:sp>
        <p:nvSpPr>
          <p:cNvPr id="99" name="Rectangle à coins arrondis 89"/>
          <p:cNvSpPr/>
          <p:nvPr/>
        </p:nvSpPr>
        <p:spPr>
          <a:xfrm>
            <a:off x="6098704" y="3342855"/>
            <a:ext cx="417074" cy="41707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</a:t>
            </a:r>
          </a:p>
        </p:txBody>
      </p:sp>
      <p:cxnSp>
        <p:nvCxnSpPr>
          <p:cNvPr id="100" name="Connecteur droit 99"/>
          <p:cNvCxnSpPr>
            <a:stCxn id="109" idx="3"/>
            <a:endCxn id="110" idx="1"/>
          </p:cNvCxnSpPr>
          <p:nvPr/>
        </p:nvCxnSpPr>
        <p:spPr>
          <a:xfrm flipV="1">
            <a:off x="3779474" y="2917457"/>
            <a:ext cx="1326092" cy="648072"/>
          </a:xfrm>
          <a:prstGeom prst="line">
            <a:avLst/>
          </a:prstGeom>
          <a:noFill/>
          <a:ln w="9525" cap="flat" cmpd="sng" algn="ctr">
            <a:solidFill>
              <a:srgbClr val="C0504D"/>
            </a:solidFill>
            <a:prstDash val="solid"/>
            <a:headEnd type="oval" w="med" len="med"/>
            <a:tailEnd type="none" w="med" len="med"/>
          </a:ln>
          <a:effectLst/>
        </p:spPr>
      </p:cxnSp>
      <p:cxnSp>
        <p:nvCxnSpPr>
          <p:cNvPr id="101" name="Connecteur droit 100"/>
          <p:cNvCxnSpPr>
            <a:stCxn id="99" idx="2"/>
            <a:endCxn id="102" idx="0"/>
          </p:cNvCxnSpPr>
          <p:nvPr/>
        </p:nvCxnSpPr>
        <p:spPr>
          <a:xfrm>
            <a:off x="6307241" y="3759929"/>
            <a:ext cx="943591" cy="1181239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sp>
        <p:nvSpPr>
          <p:cNvPr id="102" name="Rectangle 101"/>
          <p:cNvSpPr/>
          <p:nvPr/>
        </p:nvSpPr>
        <p:spPr>
          <a:xfrm>
            <a:off x="5738664" y="4941168"/>
            <a:ext cx="30243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812" indent="-180812" fontAlgn="base">
              <a:spcBef>
                <a:spcPts val="500"/>
              </a:spcBef>
              <a:spcAft>
                <a:spcPts val="500"/>
              </a:spcAft>
              <a:buClr>
                <a:srgbClr val="EEECE1"/>
              </a:buClr>
            </a:pPr>
            <a:r>
              <a:rPr lang="fr-FR" sz="1200" b="1" dirty="0">
                <a:solidFill>
                  <a:prstClr val="black"/>
                </a:solidFill>
                <a:cs typeface="Arial" charset="0"/>
              </a:rPr>
              <a:t>Open API - </a:t>
            </a:r>
            <a:r>
              <a:rPr lang="fr-FR" sz="1000" b="1" dirty="0">
                <a:solidFill>
                  <a:schemeClr val="accent4"/>
                </a:solidFill>
                <a:latin typeface="Segoe Print" panose="02000600000000000000" pitchFamily="2" charset="0"/>
                <a:cs typeface="Arial" charset="0"/>
              </a:rPr>
              <a:t>E</a:t>
            </a:r>
            <a:r>
              <a:rPr lang="fr-FR" sz="1000" b="1" i="1" dirty="0">
                <a:solidFill>
                  <a:schemeClr val="accent4"/>
                </a:solidFill>
                <a:latin typeface="Segoe Print" panose="02000600000000000000" pitchFamily="2" charset="0"/>
                <a:cs typeface="Arial" charset="0"/>
              </a:rPr>
              <a:t>xpose</a:t>
            </a:r>
            <a:r>
              <a:rPr lang="fr-FR" sz="1000" b="1" dirty="0">
                <a:solidFill>
                  <a:schemeClr val="accent4"/>
                </a:solidFill>
                <a:latin typeface="Segoe Print" panose="02000600000000000000" pitchFamily="2" charset="0"/>
                <a:cs typeface="Arial" charset="0"/>
              </a:rPr>
              <a:t> IT </a:t>
            </a:r>
            <a:r>
              <a:rPr lang="fr-FR" sz="1000" b="1" dirty="0" err="1">
                <a:solidFill>
                  <a:schemeClr val="accent4"/>
                </a:solidFill>
                <a:latin typeface="Segoe Print" panose="02000600000000000000" pitchFamily="2" charset="0"/>
                <a:cs typeface="Arial" charset="0"/>
              </a:rPr>
              <a:t>features</a:t>
            </a:r>
            <a:r>
              <a:rPr lang="fr-FR" sz="1000" b="1" dirty="0">
                <a:solidFill>
                  <a:schemeClr val="accent4"/>
                </a:solidFill>
                <a:latin typeface="Segoe Print" panose="02000600000000000000" pitchFamily="2" charset="0"/>
                <a:cs typeface="Arial" charset="0"/>
              </a:rPr>
              <a:t> over the Internet, </a:t>
            </a:r>
            <a:r>
              <a:rPr lang="fr-FR" sz="1000" b="1" dirty="0" err="1">
                <a:solidFill>
                  <a:schemeClr val="accent4"/>
                </a:solidFill>
                <a:latin typeface="Segoe Print" panose="02000600000000000000" pitchFamily="2" charset="0"/>
                <a:cs typeface="Arial" charset="0"/>
              </a:rPr>
              <a:t>through</a:t>
            </a:r>
            <a:r>
              <a:rPr lang="fr-FR" sz="1000" b="1" dirty="0">
                <a:solidFill>
                  <a:schemeClr val="accent4"/>
                </a:solidFill>
                <a:latin typeface="Segoe Print" panose="02000600000000000000" pitchFamily="2" charset="0"/>
                <a:cs typeface="Arial" charset="0"/>
              </a:rPr>
              <a:t> APIs</a:t>
            </a:r>
          </a:p>
        </p:txBody>
      </p:sp>
      <p:cxnSp>
        <p:nvCxnSpPr>
          <p:cNvPr id="103" name="Connecteur droit 102"/>
          <p:cNvCxnSpPr>
            <a:stCxn id="99" idx="0"/>
            <a:endCxn id="93" idx="2"/>
          </p:cNvCxnSpPr>
          <p:nvPr/>
        </p:nvCxnSpPr>
        <p:spPr>
          <a:xfrm flipH="1" flipV="1">
            <a:off x="6278724" y="1725042"/>
            <a:ext cx="28517" cy="1617813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04" name="Connecteur droit 103"/>
          <p:cNvCxnSpPr>
            <a:stCxn id="110" idx="0"/>
            <a:endCxn id="93" idx="2"/>
          </p:cNvCxnSpPr>
          <p:nvPr/>
        </p:nvCxnSpPr>
        <p:spPr>
          <a:xfrm flipV="1">
            <a:off x="5314103" y="1725042"/>
            <a:ext cx="964621" cy="983878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sp>
        <p:nvSpPr>
          <p:cNvPr id="105" name="Ellipse 104"/>
          <p:cNvSpPr/>
          <p:nvPr/>
        </p:nvSpPr>
        <p:spPr>
          <a:xfrm>
            <a:off x="4154488" y="2427238"/>
            <a:ext cx="1152128" cy="1080120"/>
          </a:xfrm>
          <a:prstGeom prst="ellipse">
            <a:avLst/>
          </a:prstGeom>
          <a:noFill/>
          <a:ln w="6350" cap="flat" cmpd="sng" algn="ctr">
            <a:solidFill>
              <a:sysClr val="windowText" lastClr="000000"/>
            </a:solidFill>
            <a:prstDash val="sysDot"/>
          </a:ln>
          <a:effectLst/>
        </p:spPr>
        <p:txBody>
          <a:bodyPr lIns="0" tIns="0" rIns="0" bIns="0" rtlCol="0" anchor="b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SG </a:t>
            </a:r>
            <a:r>
              <a:rPr kumimoji="0" lang="fr-F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entity</a:t>
            </a:r>
            <a:endParaRPr kumimoji="0" lang="fr-FR" sz="1050" b="0" i="0" u="none" strike="noStrike" kern="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2498304" y="3068960"/>
            <a:ext cx="1152128" cy="1080120"/>
          </a:xfrm>
          <a:prstGeom prst="ellipse">
            <a:avLst/>
          </a:prstGeom>
          <a:noFill/>
          <a:ln w="6350" cap="flat" cmpd="sng" algn="ctr">
            <a:solidFill>
              <a:sysClr val="windowText" lastClr="000000"/>
            </a:solidFill>
            <a:prstDash val="sysDot"/>
          </a:ln>
          <a:effectLst/>
        </p:spPr>
        <p:txBody>
          <a:bodyPr lIns="0" tIns="0" rIns="0" bIns="0" rtlCol="0" anchor="b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SG </a:t>
            </a:r>
            <a:r>
              <a:rPr kumimoji="0" lang="fr-F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entity</a:t>
            </a:r>
            <a:endParaRPr kumimoji="0" lang="fr-FR" sz="1050" b="0" i="0" u="none" strike="noStrike" kern="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à coins arrondis 196"/>
          <p:cNvSpPr/>
          <p:nvPr/>
        </p:nvSpPr>
        <p:spPr>
          <a:xfrm>
            <a:off x="2642320" y="3284984"/>
            <a:ext cx="417074" cy="41707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</a:t>
            </a:r>
          </a:p>
        </p:txBody>
      </p:sp>
      <p:cxnSp>
        <p:nvCxnSpPr>
          <p:cNvPr id="108" name="Connecteur droit 107"/>
          <p:cNvCxnSpPr>
            <a:stCxn id="107" idx="3"/>
            <a:endCxn id="109" idx="1"/>
          </p:cNvCxnSpPr>
          <p:nvPr/>
        </p:nvCxnSpPr>
        <p:spPr>
          <a:xfrm>
            <a:off x="3059394" y="3493521"/>
            <a:ext cx="303006" cy="72008"/>
          </a:xfrm>
          <a:prstGeom prst="line">
            <a:avLst/>
          </a:prstGeom>
          <a:noFill/>
          <a:ln w="9525" cap="flat" cmpd="sng" algn="ctr">
            <a:solidFill>
              <a:srgbClr val="C0504D"/>
            </a:solidFill>
            <a:prstDash val="solid"/>
            <a:headEnd type="oval" w="med" len="med"/>
            <a:tailEnd type="none" w="med" len="med"/>
          </a:ln>
          <a:effectLst/>
        </p:spPr>
      </p:cxnSp>
      <p:sp>
        <p:nvSpPr>
          <p:cNvPr id="109" name="Rectangle à coins arrondis 86"/>
          <p:cNvSpPr/>
          <p:nvPr/>
        </p:nvSpPr>
        <p:spPr>
          <a:xfrm>
            <a:off x="3362400" y="3356992"/>
            <a:ext cx="417074" cy="41707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</a:t>
            </a:r>
          </a:p>
        </p:txBody>
      </p:sp>
      <p:sp>
        <p:nvSpPr>
          <p:cNvPr id="110" name="Rectangle à coins arrondis 102"/>
          <p:cNvSpPr/>
          <p:nvPr/>
        </p:nvSpPr>
        <p:spPr>
          <a:xfrm>
            <a:off x="5105566" y="2708920"/>
            <a:ext cx="417074" cy="41707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EF619E45-501C-4841-97BC-C17315A6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SSOPv2 – API Management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4986301"/>
      </p:ext>
    </p:extLst>
  </p:cSld>
  <p:clrMapOvr>
    <a:masterClrMapping/>
  </p:clrMapOvr>
  <p:transition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jallspaw currency cha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066800"/>
            <a:ext cx="3429000" cy="160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Microservices</a:t>
            </a:r>
            <a:r>
              <a:rPr lang="en-US" dirty="0" err="1">
                <a:solidFill>
                  <a:srgbClr val="FF0000"/>
                </a:solidFill>
              </a:rPr>
              <a:t>|</a:t>
            </a:r>
            <a:r>
              <a:rPr lang="en-US" dirty="0" err="1">
                <a:solidFill>
                  <a:schemeClr val="tx1"/>
                </a:solidFill>
              </a:rPr>
              <a:t>WHY</a:t>
            </a:r>
            <a:r>
              <a:rPr lang="en-US" dirty="0">
                <a:solidFill>
                  <a:schemeClr val="tx1"/>
                </a:solidFill>
              </a:rPr>
              <a:t> ?</a:t>
            </a:r>
            <a:endParaRPr lang="en-US" dirty="0"/>
          </a:p>
        </p:txBody>
      </p:sp>
      <p:graphicFrame>
        <p:nvGraphicFramePr>
          <p:cNvPr id="39" name="Diagramme 38"/>
          <p:cNvGraphicFramePr/>
          <p:nvPr>
            <p:extLst/>
          </p:nvPr>
        </p:nvGraphicFramePr>
        <p:xfrm>
          <a:off x="1600200" y="839317"/>
          <a:ext cx="8820150" cy="5332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Résultat de recherche d'images pour &quot;learn fast code measure&quot;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8" t="13258" r="22413" b="9916"/>
          <a:stretch/>
        </p:blipFill>
        <p:spPr bwMode="auto">
          <a:xfrm>
            <a:off x="9220200" y="4066940"/>
            <a:ext cx="2167584" cy="20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1656303"/>
      </p:ext>
    </p:extLst>
  </p:cSld>
  <p:clrMapOvr>
    <a:masterClrMapping/>
  </p:clrMapOvr>
  <p:transition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42463" y="1050924"/>
            <a:ext cx="5124937" cy="5045076"/>
          </a:xfrm>
        </p:spPr>
        <p:txBody>
          <a:bodyPr numCol="1"/>
          <a:lstStyle/>
          <a:p>
            <a:r>
              <a:rPr lang="fr-FR" sz="1800" b="1" dirty="0" err="1"/>
              <a:t>Why</a:t>
            </a:r>
            <a:r>
              <a:rPr lang="fr-FR" sz="1800" b="1" dirty="0"/>
              <a:t> ?</a:t>
            </a:r>
          </a:p>
          <a:p>
            <a:pPr lvl="1"/>
            <a:r>
              <a:rPr lang="fr-FR" sz="1600" b="1" dirty="0">
                <a:solidFill>
                  <a:schemeClr val="bg2">
                    <a:lumMod val="75000"/>
                  </a:schemeClr>
                </a:solidFill>
                <a:latin typeface="Segoe Print" panose="02000600000000000000" pitchFamily="2" charset="0"/>
              </a:rPr>
              <a:t>Déclin des serveurs d’application</a:t>
            </a:r>
          </a:p>
        </p:txBody>
      </p:sp>
      <p:pic>
        <p:nvPicPr>
          <p:cNvPr id="1026" name="Picture 2" descr="java-web-frameworks-usage-tren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744662"/>
            <a:ext cx="4648200" cy="289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90600" y="2057400"/>
            <a:ext cx="1066800" cy="2286000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6" name="ZoneTexte 5"/>
          <p:cNvSpPr txBox="1"/>
          <p:nvPr/>
        </p:nvSpPr>
        <p:spPr>
          <a:xfrm>
            <a:off x="5257801" y="970713"/>
            <a:ext cx="6629399" cy="4579938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100" i="1" dirty="0"/>
              <a:t>	What tool, technology or library are you super excited or proud about having used or 	planning to use in 2016?</a:t>
            </a:r>
          </a:p>
          <a:p>
            <a:endParaRPr lang="en-US" sz="1100" i="1" dirty="0"/>
          </a:p>
          <a:p>
            <a:r>
              <a:rPr lang="en-US" sz="1100" dirty="0"/>
              <a:t>The top 10 most frequent technologies mentioned in the response to the question above: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Docker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Spring Boot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Angular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Java 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[…2]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Microservices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[…]</a:t>
            </a:r>
          </a:p>
          <a:p>
            <a:endParaRPr lang="en-US" sz="1100" dirty="0"/>
          </a:p>
          <a:p>
            <a:r>
              <a:rPr lang="en-US" sz="1100" b="1" dirty="0"/>
              <a:t>Tomcat</a:t>
            </a:r>
            <a:r>
              <a:rPr lang="en-US" sz="1100" dirty="0"/>
              <a:t> is still the most popular application server in production and development with </a:t>
            </a:r>
            <a:r>
              <a:rPr lang="en-US" sz="1100" b="1" dirty="0"/>
              <a:t>42%</a:t>
            </a:r>
            <a:r>
              <a:rPr lang="en-US" sz="1100" dirty="0"/>
              <a:t> market share.</a:t>
            </a:r>
          </a:p>
          <a:p>
            <a:endParaRPr lang="en-US" sz="1100" dirty="0"/>
          </a:p>
          <a:p>
            <a:r>
              <a:rPr lang="en-US" sz="1100" dirty="0"/>
              <a:t>Early adopters are more likely to </a:t>
            </a:r>
            <a:r>
              <a:rPr lang="en-US" sz="1100" b="1" dirty="0"/>
              <a:t>move away from Java EE</a:t>
            </a:r>
            <a:r>
              <a:rPr lang="en-US" sz="1100" dirty="0"/>
              <a:t>, with more technology sheep (33%) preferring the latest version than early adopters (28%).</a:t>
            </a:r>
          </a:p>
          <a:p>
            <a:endParaRPr lang="en-US" sz="1100" dirty="0"/>
          </a:p>
          <a:p>
            <a:r>
              <a:rPr lang="en-US" sz="1100" dirty="0"/>
              <a:t>Early adopters </a:t>
            </a:r>
            <a:r>
              <a:rPr lang="en-US" sz="1100" b="1" dirty="0"/>
              <a:t>favor Spring Boot</a:t>
            </a:r>
            <a:r>
              <a:rPr lang="en-US" sz="1100" dirty="0"/>
              <a:t>, Play 2 and Grails, snubbing Struts, Wicket and Play 1.</a:t>
            </a:r>
          </a:p>
          <a:p>
            <a:endParaRPr lang="en-US" sz="1100" b="1" dirty="0"/>
          </a:p>
          <a:p>
            <a:r>
              <a:rPr lang="en-US" sz="1100" dirty="0"/>
              <a:t>Jetty and </a:t>
            </a:r>
            <a:r>
              <a:rPr lang="en-US" sz="1100" b="1" dirty="0"/>
              <a:t>Tomcat</a:t>
            </a:r>
            <a:r>
              <a:rPr lang="en-US" sz="1100" dirty="0"/>
              <a:t> are the </a:t>
            </a:r>
            <a:r>
              <a:rPr lang="en-US" sz="1100" b="1" dirty="0"/>
              <a:t>preferred application servers </a:t>
            </a:r>
            <a:r>
              <a:rPr lang="en-US" sz="1100" dirty="0"/>
              <a:t>for a </a:t>
            </a:r>
            <a:r>
              <a:rPr lang="en-US" sz="1100" b="1" dirty="0"/>
              <a:t>microservices</a:t>
            </a:r>
            <a:r>
              <a:rPr lang="en-US" sz="1100" dirty="0"/>
              <a:t> architecture, with WebLogic, WebSphere and </a:t>
            </a:r>
            <a:r>
              <a:rPr lang="en-US" sz="1100" dirty="0" err="1"/>
              <a:t>GlassFish</a:t>
            </a:r>
            <a:r>
              <a:rPr lang="en-US" sz="1100" dirty="0"/>
              <a:t> in particular seeing reduced usage (almost half) in microservices environments.</a:t>
            </a:r>
          </a:p>
          <a:p>
            <a:endParaRPr lang="en-US" sz="1100" b="1" dirty="0"/>
          </a:p>
          <a:p>
            <a:r>
              <a:rPr lang="en-US" sz="1100" b="1" dirty="0"/>
              <a:t>Spring Boot</a:t>
            </a:r>
            <a:r>
              <a:rPr lang="en-US" sz="1100" dirty="0"/>
              <a:t> and Play 2 are twice as likely to be used in a microservices environment than not, whereas JSF is almost half as likely.</a:t>
            </a:r>
          </a:p>
          <a:p>
            <a:endParaRPr lang="en-US" sz="1100" dirty="0"/>
          </a:p>
          <a:p>
            <a:r>
              <a:rPr lang="en-US" sz="1100" b="1" dirty="0"/>
              <a:t>Spring’s dominance </a:t>
            </a:r>
            <a:r>
              <a:rPr lang="en-US" sz="1100" dirty="0"/>
              <a:t>is shown in its </a:t>
            </a:r>
            <a:r>
              <a:rPr lang="en-US" sz="1100" b="1" dirty="0"/>
              <a:t>continual growth </a:t>
            </a:r>
            <a:r>
              <a:rPr lang="en-US" sz="1100" dirty="0"/>
              <a:t>from 2012 to 2016, including </a:t>
            </a:r>
          </a:p>
          <a:p>
            <a:r>
              <a:rPr lang="en-US" sz="1100" b="1" dirty="0"/>
              <a:t>very fast adoption for Spring Boot</a:t>
            </a:r>
            <a:r>
              <a:rPr lang="en-US" sz="1100" dirty="0"/>
              <a:t>.</a:t>
            </a:r>
          </a:p>
          <a:p>
            <a:endParaRPr lang="fr-FR" sz="800" dirty="0" err="1"/>
          </a:p>
        </p:txBody>
      </p:sp>
      <p:sp>
        <p:nvSpPr>
          <p:cNvPr id="8" name="ZoneTexte 7"/>
          <p:cNvSpPr txBox="1"/>
          <p:nvPr/>
        </p:nvSpPr>
        <p:spPr>
          <a:xfrm>
            <a:off x="7870368" y="6045927"/>
            <a:ext cx="4038600" cy="2286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r"/>
            <a:r>
              <a:rPr lang="fr-FR" sz="900" i="1" dirty="0"/>
              <a:t>Source : </a:t>
            </a:r>
            <a:r>
              <a:rPr lang="fr-FR" sz="900" i="1" dirty="0">
                <a:hlinkClick r:id="rId4"/>
              </a:rPr>
              <a:t>https://zeroturnaround.com/rebellabs/java-tools-and-technologies-landscape-2016-trends/</a:t>
            </a:r>
            <a:endParaRPr lang="fr-FR" sz="900" i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91" y="5076825"/>
            <a:ext cx="584588" cy="6381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941125"/>
            <a:ext cx="453184" cy="494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3651043"/>
      </p:ext>
    </p:extLst>
  </p:cSld>
  <p:clrMapOvr>
    <a:masterClrMapping/>
  </p:clrMapOvr>
  <p:transition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>
                <a:solidFill>
                  <a:schemeClr val="tx1"/>
                </a:solidFill>
              </a:rPr>
              <a:t>FAT </a:t>
            </a:r>
            <a:r>
              <a:rPr lang="en-US" dirty="0" err="1">
                <a:solidFill>
                  <a:schemeClr val="tx1"/>
                </a:solidFill>
              </a:rPr>
              <a:t>JAr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42463" y="1050924"/>
            <a:ext cx="11101716" cy="5045076"/>
          </a:xfrm>
        </p:spPr>
        <p:txBody>
          <a:bodyPr numCol="1"/>
          <a:lstStyle/>
          <a:p>
            <a:r>
              <a:rPr lang="fr-FR" sz="1800" b="1" dirty="0" err="1"/>
              <a:t>Why</a:t>
            </a:r>
            <a:r>
              <a:rPr lang="fr-FR" sz="1800" b="1" dirty="0"/>
              <a:t> ?</a:t>
            </a:r>
          </a:p>
          <a:p>
            <a:pPr lvl="1"/>
            <a:r>
              <a:rPr lang="fr-FR" sz="1600" b="1" dirty="0">
                <a:solidFill>
                  <a:schemeClr val="bg2">
                    <a:lumMod val="75000"/>
                  </a:schemeClr>
                </a:solidFill>
                <a:latin typeface="Segoe Print" panose="02000600000000000000" pitchFamily="2" charset="0"/>
              </a:rPr>
              <a:t>Déclin des serveurs d’application</a:t>
            </a:r>
          </a:p>
          <a:p>
            <a:r>
              <a:rPr lang="en-US" sz="1400" b="1" dirty="0"/>
              <a:t>Summary</a:t>
            </a:r>
          </a:p>
          <a:p>
            <a:pPr lvl="1"/>
            <a:r>
              <a:rPr lang="en-US" dirty="0"/>
              <a:t>The application platform market is morphing in response to digital business requirements. </a:t>
            </a:r>
            <a:r>
              <a:rPr lang="en-US" b="1" dirty="0"/>
              <a:t>As Java EE </a:t>
            </a:r>
            <a:r>
              <a:rPr lang="en-US" dirty="0"/>
              <a:t>and other three-tier frameworks, such as ASP.NET, </a:t>
            </a:r>
            <a:r>
              <a:rPr lang="en-US" b="1" dirty="0"/>
              <a:t>fade in relevance</a:t>
            </a:r>
            <a:r>
              <a:rPr lang="en-US" dirty="0"/>
              <a:t>, application leaders must build a strategy to </a:t>
            </a:r>
            <a:r>
              <a:rPr lang="en-US" b="1" dirty="0"/>
              <a:t>shift to alternative platforms that support cloud-native applications</a:t>
            </a:r>
            <a:r>
              <a:rPr lang="en-US" dirty="0"/>
              <a:t>.</a:t>
            </a:r>
          </a:p>
          <a:p>
            <a:r>
              <a:rPr lang="en-US" sz="1400" b="1" dirty="0"/>
              <a:t>Key Findings</a:t>
            </a:r>
          </a:p>
          <a:p>
            <a:pPr lvl="1"/>
            <a:r>
              <a:rPr lang="en-US" b="1" dirty="0"/>
              <a:t>Commercial Java Platform, Enterprise Edition </a:t>
            </a:r>
            <a:r>
              <a:rPr lang="en-US" dirty="0"/>
              <a:t>(</a:t>
            </a:r>
            <a:r>
              <a:rPr lang="en-US" b="1" dirty="0"/>
              <a:t>Java EE</a:t>
            </a:r>
            <a:r>
              <a:rPr lang="en-US" dirty="0"/>
              <a:t>) platforms' revenue </a:t>
            </a:r>
            <a:r>
              <a:rPr lang="en-US" b="1" dirty="0"/>
              <a:t>declined</a:t>
            </a:r>
            <a:r>
              <a:rPr lang="en-US" dirty="0"/>
              <a:t> in 2015, indicating a </a:t>
            </a:r>
            <a:r>
              <a:rPr lang="en-US" b="1" dirty="0"/>
              <a:t>clear shift </a:t>
            </a:r>
            <a:r>
              <a:rPr lang="en-US" dirty="0"/>
              <a:t>in the application platform market. Digital business initiatives require new features and capabilities in application platforms, and </a:t>
            </a:r>
            <a:r>
              <a:rPr lang="en-US" b="1" dirty="0"/>
              <a:t>Java EE has failed to keep 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market is becoming more diverse as vendors and </a:t>
            </a:r>
            <a:r>
              <a:rPr lang="en-US" b="1" dirty="0"/>
              <a:t>open-source communities produce innovative and specialized platforms </a:t>
            </a:r>
            <a:r>
              <a:rPr lang="en-US" dirty="0"/>
              <a:t>to support modern application requirements.</a:t>
            </a:r>
          </a:p>
          <a:p>
            <a:r>
              <a:rPr lang="en-US" sz="1400" b="1" dirty="0"/>
              <a:t>Recommendations</a:t>
            </a:r>
            <a:endParaRPr lang="en-US" b="1" dirty="0"/>
          </a:p>
          <a:p>
            <a:pPr lvl="1"/>
            <a:r>
              <a:rPr lang="en-US" dirty="0"/>
              <a:t>Application leaders responsible for modernizing application infrastructure should:</a:t>
            </a:r>
          </a:p>
          <a:p>
            <a:pPr lvl="2"/>
            <a:r>
              <a:rPr lang="en-US" dirty="0"/>
              <a:t>Develop a strategy to </a:t>
            </a:r>
            <a:r>
              <a:rPr lang="en-US" b="1" dirty="0"/>
              <a:t>deal with the obsolescence of Java EE</a:t>
            </a:r>
            <a:r>
              <a:rPr lang="en-US" dirty="0"/>
              <a:t>. Retain Java EE servers for existing legacy applications, but use lighter-weight Java frameworks for digital business application development projects or evaluate other language platforms.</a:t>
            </a:r>
          </a:p>
          <a:p>
            <a:pPr lvl="2"/>
            <a:r>
              <a:rPr lang="en-US" dirty="0"/>
              <a:t>Adopt </a:t>
            </a:r>
            <a:r>
              <a:rPr lang="en-US" dirty="0" err="1"/>
              <a:t>aPaaS</a:t>
            </a:r>
            <a:r>
              <a:rPr lang="en-US" dirty="0"/>
              <a:t> (public or private) to help increase agility and to obtain the capabilities required for digital business. Evaluate nontraditional and specialized tooling to use with </a:t>
            </a:r>
            <a:r>
              <a:rPr lang="en-US" dirty="0" err="1"/>
              <a:t>aPaaS</a:t>
            </a:r>
            <a:r>
              <a:rPr lang="en-US" dirty="0"/>
              <a:t>, such as high-productivity platforms, dynamic languages, event processing and in-memory computing.</a:t>
            </a:r>
          </a:p>
          <a:p>
            <a:pPr lvl="2"/>
            <a:r>
              <a:rPr lang="en-US" b="1" dirty="0"/>
              <a:t>Design</a:t>
            </a:r>
            <a:r>
              <a:rPr lang="en-US" dirty="0"/>
              <a:t> all new applications </a:t>
            </a:r>
            <a:r>
              <a:rPr lang="en-US" b="1" dirty="0"/>
              <a:t>to be cloud-native</a:t>
            </a:r>
            <a:r>
              <a:rPr lang="en-US" dirty="0"/>
              <a:t>, irrespective of whether or not you plan to deploy them in the cloud.</a:t>
            </a:r>
          </a:p>
          <a:p>
            <a:pPr lvl="2"/>
            <a:r>
              <a:rPr lang="en-US" b="1" dirty="0"/>
              <a:t>Give preference to vendors </a:t>
            </a:r>
            <a:r>
              <a:rPr lang="en-US" dirty="0"/>
              <a:t>that articulate a platform strategy </a:t>
            </a:r>
            <a:r>
              <a:rPr lang="en-US" b="1" dirty="0"/>
              <a:t>that supports modern application requirements</a:t>
            </a:r>
            <a:r>
              <a:rPr lang="en-US" dirty="0"/>
              <a:t>, such as public, private and hybrid </a:t>
            </a:r>
            <a:r>
              <a:rPr lang="en-US" b="1" dirty="0"/>
              <a:t>cloud deployment</a:t>
            </a:r>
            <a:r>
              <a:rPr lang="en-US" dirty="0"/>
              <a:t>, in-memory computing, multichannel clients, </a:t>
            </a:r>
            <a:r>
              <a:rPr lang="en-US" b="1" dirty="0"/>
              <a:t>microservices</a:t>
            </a:r>
            <a:r>
              <a:rPr lang="en-US" dirty="0"/>
              <a:t>, event processing, </a:t>
            </a:r>
            <a:r>
              <a:rPr lang="en-US" b="1" dirty="0"/>
              <a:t>continuous delivery</a:t>
            </a:r>
            <a:r>
              <a:rPr lang="en-US" dirty="0"/>
              <a:t>, Internet of Things (</a:t>
            </a:r>
            <a:r>
              <a:rPr lang="en-US" dirty="0" err="1"/>
              <a:t>IoT</a:t>
            </a:r>
            <a:r>
              <a:rPr lang="en-US" dirty="0"/>
              <a:t>) support and </a:t>
            </a:r>
            <a:r>
              <a:rPr lang="en-US" b="1" dirty="0"/>
              <a:t>API management</a:t>
            </a:r>
            <a:r>
              <a:rPr lang="en-US" dirty="0"/>
              <a:t>.</a:t>
            </a:r>
          </a:p>
          <a:p>
            <a:pPr lvl="1"/>
            <a:endParaRPr lang="fr-FR" sz="1600" b="1" dirty="0">
              <a:solidFill>
                <a:schemeClr val="bg2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870368" y="6045927"/>
            <a:ext cx="4038600" cy="2286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algn="r"/>
            <a:r>
              <a:rPr lang="fr-FR" sz="900" i="1" dirty="0"/>
              <a:t>Source : </a:t>
            </a:r>
            <a:r>
              <a:rPr lang="fr-FR" sz="900" i="1" dirty="0">
                <a:hlinkClick r:id="rId3"/>
              </a:rPr>
              <a:t>https://www.gartner.com/doc/reprints?id=1-3N8E378&amp;ct=161205&amp;st=sb</a:t>
            </a:r>
            <a:endParaRPr lang="fr-FR" sz="900" i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91" y="5334000"/>
            <a:ext cx="584588" cy="6381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6" y="1791274"/>
            <a:ext cx="453184" cy="494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33290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Schéma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Général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b="1" dirty="0"/>
              <a:t>Les familles d’outils et </a:t>
            </a:r>
            <a:r>
              <a:rPr lang="fr-FR" sz="1800" b="1" dirty="0" err="1"/>
              <a:t>frameworks</a:t>
            </a:r>
            <a:r>
              <a:rPr lang="fr-FR" sz="1800" b="1" dirty="0"/>
              <a:t> Internet / Agence :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A63AEE9F-4959-4275-9BE1-8DA991F71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37761"/>
              </p:ext>
            </p:extLst>
          </p:nvPr>
        </p:nvGraphicFramePr>
        <p:xfrm>
          <a:off x="304800" y="1371600"/>
          <a:ext cx="11582400" cy="396240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4193085709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806522484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942025959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1758263763"/>
                    </a:ext>
                  </a:extLst>
                </a:gridCol>
              </a:tblGrid>
              <a:tr h="127088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16999" marR="16999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Commun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Spécifique applis agence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Spécifique applis Client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 anchor="ctr"/>
                </a:tc>
                <a:extLst>
                  <a:ext uri="{0D108BD9-81ED-4DB2-BD59-A6C34878D82A}">
                    <a16:rowId xmlns:a16="http://schemas.microsoft.com/office/drawing/2014/main" val="3458952877"/>
                  </a:ext>
                </a:extLst>
              </a:tr>
              <a:tr h="508352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Moyens d’accès / environnement de travail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Débranchements </a:t>
                      </a:r>
                      <a:r>
                        <a:rPr lang="fr-FR" sz="1100" dirty="0" err="1">
                          <a:effectLst/>
                        </a:rPr>
                        <a:t>interapplicatifs</a:t>
                      </a:r>
                      <a:r>
                        <a:rPr lang="fr-FR" sz="1100" dirty="0">
                          <a:effectLst/>
                        </a:rPr>
                        <a:t> (CCB + RBV)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Postes PEPSY ou NDG, tablettes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IE11 par défaut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MAIA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Remote</a:t>
                      </a:r>
                      <a:r>
                        <a:rPr lang="fr-FR" sz="1100" dirty="0">
                          <a:effectLst/>
                        </a:rPr>
                        <a:t> Access 2.0 &gt; différentiation des accès/habilitations en mobilité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Grand public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Multi navigateurs / </a:t>
                      </a:r>
                      <a:r>
                        <a:rPr lang="fr-FR" sz="1100" dirty="0" err="1">
                          <a:effectLst/>
                        </a:rPr>
                        <a:t>devices</a:t>
                      </a:r>
                      <a:endParaRPr lang="fr-FR" sz="1100" dirty="0">
                        <a:effectLst/>
                      </a:endParaRP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Postes PEPSY (premier projet en cours au 9/10/2017)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extLst>
                  <a:ext uri="{0D108BD9-81ED-4DB2-BD59-A6C34878D82A}">
                    <a16:rowId xmlns:a16="http://schemas.microsoft.com/office/drawing/2014/main" val="108602111"/>
                  </a:ext>
                </a:extLst>
              </a:tr>
              <a:tr h="1298777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Hébergement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Cloud GTS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Tendance : modèle de résilience actif/actif entre régions IDF et HDF si possible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Cloud AWS en expérimentation (projets agence et client en cours)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Environnements projet : DB-DA-DH-HOB-HOT-PROD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DMZ front / DMZ web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VM </a:t>
                      </a:r>
                      <a:r>
                        <a:rPr lang="fr-FR" sz="1100" dirty="0" err="1">
                          <a:effectLst/>
                        </a:rPr>
                        <a:t>Factory</a:t>
                      </a:r>
                      <a:r>
                        <a:rPr lang="fr-FR" sz="1100" dirty="0">
                          <a:effectLst/>
                        </a:rPr>
                        <a:t> (ESX)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Cloud exposé (</a:t>
                      </a:r>
                      <a:r>
                        <a:rPr lang="fr-FR" sz="1100" dirty="0" err="1">
                          <a:effectLst/>
                        </a:rPr>
                        <a:t>Nutanix</a:t>
                      </a:r>
                      <a:r>
                        <a:rPr lang="fr-FR" sz="1100" dirty="0">
                          <a:effectLst/>
                        </a:rPr>
                        <a:t>) en construction (fin 2017)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Hébergement partiellement mutualisé dans l’écosystème B@D (</a:t>
                      </a:r>
                      <a:r>
                        <a:rPr lang="fr-FR" sz="1100" b="1" dirty="0" err="1">
                          <a:solidFill>
                            <a:srgbClr val="FF0000"/>
                          </a:solidFill>
                          <a:effectLst/>
                        </a:rPr>
                        <a:t>HAProxy</a:t>
                      </a: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, </a:t>
                      </a:r>
                      <a:r>
                        <a:rPr lang="fr-FR" sz="1100" b="1" dirty="0" err="1">
                          <a:solidFill>
                            <a:srgbClr val="FF0000"/>
                          </a:solidFill>
                          <a:effectLst/>
                        </a:rPr>
                        <a:t>VMs</a:t>
                      </a: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, …)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Le socle OS des VM exposées répond à l’exigence de durcissement Premium+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(Lien vers les exigences de durcissement OS : </a:t>
                      </a:r>
                      <a:r>
                        <a:rPr lang="fr-FR" sz="1100" u="none" strike="noStrike" dirty="0">
                          <a:effectLst/>
                          <a:hlinkClick r:id="rId3"/>
                        </a:rPr>
                        <a:t>https://ressources.safe.socgen/documents/1025528/1317083/GTS+Security+Standard+-+Global_System-FR-v1_1.pdf</a:t>
                      </a:r>
                      <a:r>
                        <a:rPr lang="fr-FR" sz="1100" dirty="0">
                          <a:effectLst/>
                        </a:rPr>
                        <a:t>)</a:t>
                      </a:r>
                      <a:endParaRPr lang="fr-FR" sz="1100" b="0" dirty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extLst>
                  <a:ext uri="{0D108BD9-81ED-4DB2-BD59-A6C34878D82A}">
                    <a16:rowId xmlns:a16="http://schemas.microsoft.com/office/drawing/2014/main" val="3676427502"/>
                  </a:ext>
                </a:extLst>
              </a:tr>
              <a:tr h="635441"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Exploitation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Exploitation infra : standard GTS.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Exploitation applicative : Streaming des logs vers Big Data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Streaming via dga-stream (plateforme de streaming en zone L1, basée sur syslog-ng OSE)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APM si opportune (plus proposé sur les nouveaux projets)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Métrologie applicatives via Dropwizzard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log4j2 / logback (via slf4j)</a:t>
                      </a:r>
                      <a:endParaRPr lang="fr-FR" sz="1100" b="0"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tc>
                  <a:txBody>
                    <a:bodyPr/>
                    <a:lstStyle/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Streaming via </a:t>
                      </a:r>
                      <a:r>
                        <a:rPr lang="fr-FR" sz="1100" b="1" dirty="0" err="1">
                          <a:solidFill>
                            <a:srgbClr val="FF0000"/>
                          </a:solidFill>
                          <a:effectLst/>
                        </a:rPr>
                        <a:t>syslog-ng</a:t>
                      </a: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 PE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SMA maintenu</a:t>
                      </a:r>
                    </a:p>
                    <a:p>
                      <a:pPr algn="l" fontAlgn="base">
                        <a:spcAft>
                          <a:spcPts val="0"/>
                        </a:spcAft>
                      </a:pP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</a:rPr>
                        <a:t>Métrologie applicative intégrée au socle SDI - log4j1</a:t>
                      </a:r>
                      <a:endParaRPr lang="fr-FR" sz="1100" b="1" dirty="0">
                        <a:solidFill>
                          <a:srgbClr val="FF0000"/>
                        </a:solidFill>
                        <a:effectLst/>
                        <a:latin typeface="inherit"/>
                      </a:endParaRPr>
                    </a:p>
                  </a:txBody>
                  <a:tcPr marL="16999" marR="16999" marT="0" marB="0"/>
                </a:tc>
                <a:extLst>
                  <a:ext uri="{0D108BD9-81ED-4DB2-BD59-A6C34878D82A}">
                    <a16:rowId xmlns:a16="http://schemas.microsoft.com/office/drawing/2014/main" val="8611775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70382008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Schéma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Général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b="1" dirty="0"/>
              <a:t>Les familles d’outils et </a:t>
            </a:r>
            <a:r>
              <a:rPr lang="fr-FR" sz="1800" b="1" dirty="0" err="1"/>
              <a:t>frameworks</a:t>
            </a:r>
            <a:r>
              <a:rPr lang="fr-FR" sz="1800" b="1" dirty="0"/>
              <a:t> Internet / Agence :</a:t>
            </a:r>
          </a:p>
        </p:txBody>
      </p:sp>
      <p:pic>
        <p:nvPicPr>
          <p:cNvPr id="5122" name="Picture 2" descr="Résultat de recherche d'images pour &quot;Exclamation&quot;">
            <a:extLst>
              <a:ext uri="{FF2B5EF4-FFF2-40B4-BE49-F238E27FC236}">
                <a16:creationId xmlns:a16="http://schemas.microsoft.com/office/drawing/2014/main" id="{EC706596-9671-4F03-A689-9598EE02A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2150553" cy="215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ulle narrative : rectangle 4">
            <a:extLst>
              <a:ext uri="{FF2B5EF4-FFF2-40B4-BE49-F238E27FC236}">
                <a16:creationId xmlns:a16="http://schemas.microsoft.com/office/drawing/2014/main" id="{F95C95DC-328D-4F4E-A4BA-3311A4865281}"/>
              </a:ext>
            </a:extLst>
          </p:cNvPr>
          <p:cNvSpPr/>
          <p:nvPr/>
        </p:nvSpPr>
        <p:spPr>
          <a:xfrm>
            <a:off x="3180862" y="1524000"/>
            <a:ext cx="8553937" cy="4572000"/>
          </a:xfrm>
          <a:prstGeom prst="wedgeRectCallout">
            <a:avLst>
              <a:gd name="adj1" fmla="val -53431"/>
              <a:gd name="adj2" fmla="val -19491"/>
            </a:avLst>
          </a:prstGeom>
          <a:solidFill>
            <a:schemeClr val="accent6">
              <a:alpha val="50000"/>
            </a:schemeClr>
          </a:solidFill>
          <a:ln w="38100" cap="rnd">
            <a:solidFill>
              <a:schemeClr val="tx1">
                <a:lumMod val="65000"/>
                <a:lumOff val="35000"/>
              </a:schemeClr>
            </a:solidFill>
            <a:bevel/>
          </a:ln>
          <a:effectLst>
            <a:outerShdw blurRad="25400" dist="50800" dir="2700000" algn="tl" rotWithShape="0">
              <a:schemeClr val="bg1">
                <a:lumMod val="50000"/>
                <a:alpha val="2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Tous les éléments structurants du </a:t>
            </a:r>
            <a:r>
              <a:rPr lang="fr-F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Core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Banking (Back) ou des API/OBA sont communs – par définition…</a:t>
            </a: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différences portent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 des modes de fabrication (i.e. </a:t>
            </a:r>
            <a:r>
              <a:rPr lang="fr-F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Angular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vs Backbone) pour une même cible. Ce n’est pas structurant, et c’est plutôt lié à des habitudes/compétences/usages développeurs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 des contextes/environnements particuliers dont la sécurité (Habilitation, Instanciation, DMZ, Hébergement) et les postes de travail (</a:t>
            </a:r>
            <a:r>
              <a:rPr lang="fr-F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Pepsy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 des outillages particuliers (i.e. Streaming des logs, Tosca comme outil de tests sur mobiles qui n’a pas de sens côté agence) 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 des évolutions tirées par certaines équipes (Scaffolding, Outil de visualisation des logs…)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9257413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SDA 2017 FALL UPDATE </a:t>
            </a:r>
            <a:r>
              <a:rPr lang="en-US" b="0" dirty="0">
                <a:solidFill>
                  <a:srgbClr val="FF0000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Schéma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Général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 flipH="1">
            <a:off x="1752600" y="1909009"/>
            <a:ext cx="8553782" cy="427673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EF8341">
                <a:shade val="95000"/>
                <a:satMod val="10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lIns="0" tIns="0" rIns="0" bIns="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Zone Intranet (CITS)</a:t>
            </a:r>
          </a:p>
        </p:txBody>
      </p:sp>
      <p:sp>
        <p:nvSpPr>
          <p:cNvPr id="25" name="Organigramme : Processus 79"/>
          <p:cNvSpPr/>
          <p:nvPr/>
        </p:nvSpPr>
        <p:spPr>
          <a:xfrm>
            <a:off x="5129061" y="5066015"/>
            <a:ext cx="1576539" cy="925033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solidFill>
              <a:srgbClr val="BE574B">
                <a:shade val="5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Producteur de  services 1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0144" y="914400"/>
            <a:ext cx="802357" cy="80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Cylindre 26"/>
          <p:cNvSpPr/>
          <p:nvPr/>
        </p:nvSpPr>
        <p:spPr>
          <a:xfrm>
            <a:off x="3978624" y="4989738"/>
            <a:ext cx="529565" cy="399412"/>
          </a:xfrm>
          <a:prstGeom prst="can">
            <a:avLst>
              <a:gd name="adj" fmla="val 18750"/>
            </a:avLst>
          </a:prstGeom>
          <a:noFill/>
          <a:ln w="19050" cap="flat" cmpd="sng" algn="ctr">
            <a:solidFill>
              <a:srgbClr val="BE574B">
                <a:shade val="50000"/>
              </a:srgbClr>
            </a:solidFill>
            <a:prstDash val="sysDot"/>
          </a:ln>
          <a:effectLst/>
        </p:spPr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1000" b="1" kern="0" dirty="0">
                <a:latin typeface="Arial"/>
                <a:cs typeface="+mn-cs"/>
              </a:rPr>
              <a:t>RDBMS</a:t>
            </a:r>
          </a:p>
        </p:txBody>
      </p:sp>
      <p:sp>
        <p:nvSpPr>
          <p:cNvPr id="28" name="Organigramme : Processus 84"/>
          <p:cNvSpPr/>
          <p:nvPr/>
        </p:nvSpPr>
        <p:spPr>
          <a:xfrm>
            <a:off x="2743200" y="4999130"/>
            <a:ext cx="723857" cy="338318"/>
          </a:xfrm>
          <a:prstGeom prst="flowChartProcess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Contexte</a:t>
            </a:r>
            <a:endParaRPr kumimoji="0" lang="fr-FR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rganigramme : Processus 85"/>
          <p:cNvSpPr/>
          <p:nvPr/>
        </p:nvSpPr>
        <p:spPr>
          <a:xfrm>
            <a:off x="7153158" y="5014849"/>
            <a:ext cx="546220" cy="283146"/>
          </a:xfrm>
          <a:prstGeom prst="flowChartProcess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SGI</a:t>
            </a:r>
          </a:p>
        </p:txBody>
      </p:sp>
      <p:sp>
        <p:nvSpPr>
          <p:cNvPr id="30" name="Cylindre 29"/>
          <p:cNvSpPr/>
          <p:nvPr/>
        </p:nvSpPr>
        <p:spPr>
          <a:xfrm>
            <a:off x="3984522" y="5478111"/>
            <a:ext cx="521795" cy="426027"/>
          </a:xfrm>
          <a:prstGeom prst="can">
            <a:avLst/>
          </a:prstGeom>
          <a:noFill/>
          <a:ln w="19050" cap="flat" cmpd="sng" algn="ctr">
            <a:solidFill>
              <a:srgbClr val="BE574B">
                <a:shade val="50000"/>
              </a:srgbClr>
            </a:solidFill>
            <a:prstDash val="sysDot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NoSQL</a:t>
            </a:r>
            <a:endParaRPr kumimoji="0" lang="fr-FR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Cylindre 30"/>
          <p:cNvSpPr/>
          <p:nvPr/>
        </p:nvSpPr>
        <p:spPr>
          <a:xfrm rot="16200000">
            <a:off x="5009058" y="846712"/>
            <a:ext cx="284680" cy="6340396"/>
          </a:xfrm>
          <a:prstGeom prst="can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SSOPv2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05425" y="2485692"/>
            <a:ext cx="731575" cy="545067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SAFE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49122" y="2553046"/>
            <a:ext cx="2040587" cy="1148346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E574B"/>
            </a:solidFill>
            <a:prstDash val="sysDot"/>
          </a:ln>
          <a:effectLst/>
        </p:spPr>
        <p:txBody>
          <a:bodyPr vert="horz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994188" y="2496045"/>
            <a:ext cx="2040587" cy="1148346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E574B"/>
            </a:solidFill>
            <a:prstDash val="sysDot"/>
          </a:ln>
          <a:effectLst/>
        </p:spPr>
        <p:txBody>
          <a:bodyPr vert="horz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BFF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029456" y="2701177"/>
            <a:ext cx="1918107" cy="427017"/>
          </a:xfrm>
          <a:prstGeom prst="rect">
            <a:avLst/>
          </a:prstGeom>
          <a:noFill/>
          <a:ln>
            <a:solidFill>
              <a:srgbClr val="000000"/>
            </a:solidFill>
            <a:prstDash val="solid"/>
          </a:ln>
        </p:spPr>
        <p:txBody>
          <a:bodyPr wrap="square" lIns="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APIs REST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7023950" y="3158854"/>
            <a:ext cx="921614" cy="4270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Composants sur étagère</a:t>
            </a:r>
          </a:p>
        </p:txBody>
      </p:sp>
      <p:sp>
        <p:nvSpPr>
          <p:cNvPr id="40" name="Organigramme : Processus 96"/>
          <p:cNvSpPr/>
          <p:nvPr/>
        </p:nvSpPr>
        <p:spPr>
          <a:xfrm>
            <a:off x="5075721" y="5005055"/>
            <a:ext cx="1576539" cy="925033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solidFill>
              <a:srgbClr val="BE574B">
                <a:shade val="50000"/>
              </a:srgbClr>
            </a:solidFill>
            <a:prstDash val="solid"/>
          </a:ln>
          <a:effectLst/>
        </p:spPr>
        <p:txBody>
          <a:bodyPr lIns="0" r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Microservice</a:t>
            </a:r>
            <a:r>
              <a:rPr kumimoji="0" lang="fr-FR" sz="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</a:t>
            </a:r>
            <a:r>
              <a:rPr kumimoji="0" lang="fr-FR" sz="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Core</a:t>
            </a:r>
            <a:r>
              <a:rPr kumimoji="0" lang="fr-FR" sz="8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8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banking</a:t>
            </a:r>
            <a:endParaRPr kumimoji="0" lang="fr-FR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5154718" y="5405593"/>
            <a:ext cx="1410727" cy="248466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API</a:t>
            </a:r>
            <a:r>
              <a:rPr kumimoji="0" lang="fr-FR" sz="1000" b="1" i="0" u="sng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REST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(A2A ou U2A)</a:t>
            </a:r>
            <a:endParaRPr kumimoji="0" lang="fr-FR" sz="10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948494" y="5697738"/>
            <a:ext cx="615808" cy="18908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Composants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7887256" y="5600442"/>
            <a:ext cx="434340" cy="32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</a:p>
        </p:txBody>
      </p:sp>
      <p:cxnSp>
        <p:nvCxnSpPr>
          <p:cNvPr id="45" name="Connecteur en angle 114"/>
          <p:cNvCxnSpPr>
            <a:stCxn id="26" idx="2"/>
            <a:endCxn id="35" idx="0"/>
          </p:cNvCxnSpPr>
          <p:nvPr/>
        </p:nvCxnSpPr>
        <p:spPr>
          <a:xfrm rot="16200000" flipH="1">
            <a:off x="5143258" y="624821"/>
            <a:ext cx="779288" cy="296315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46" name="Rectangle 45"/>
          <p:cNvSpPr/>
          <p:nvPr/>
        </p:nvSpPr>
        <p:spPr>
          <a:xfrm>
            <a:off x="4222750" y="2550437"/>
            <a:ext cx="1589284" cy="537472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algn="ctr"/>
            <a:r>
              <a:rPr lang="fr-FR" sz="800" kern="0" dirty="0">
                <a:solidFill>
                  <a:srgbClr val="000000"/>
                </a:solidFill>
                <a:latin typeface="Arial"/>
              </a:rPr>
              <a:t>Frontal HTTP</a:t>
            </a:r>
          </a:p>
          <a:p>
            <a:pPr algn="ctr"/>
            <a:r>
              <a:rPr lang="fr-FR" sz="800" kern="0" dirty="0">
                <a:solidFill>
                  <a:srgbClr val="000000"/>
                </a:solidFill>
                <a:latin typeface="Arial"/>
              </a:rPr>
              <a:t>(Intranet)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165600" y="2493287"/>
            <a:ext cx="1589284" cy="537472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r>
              <a:rPr lang="fr-FR" sz="800" kern="0" dirty="0">
                <a:solidFill>
                  <a:srgbClr val="000000"/>
                </a:solidFill>
                <a:latin typeface="Arial"/>
              </a:rPr>
              <a:t>Content Delivery </a:t>
            </a:r>
          </a:p>
          <a:p>
            <a:r>
              <a:rPr lang="fr-FR" sz="800" kern="0" dirty="0">
                <a:solidFill>
                  <a:srgbClr val="000000"/>
                </a:solidFill>
                <a:latin typeface="Arial"/>
              </a:rPr>
              <a:t>Network</a:t>
            </a:r>
          </a:p>
        </p:txBody>
      </p:sp>
      <p:cxnSp>
        <p:nvCxnSpPr>
          <p:cNvPr id="49" name="Connecteur en angle 107"/>
          <p:cNvCxnSpPr>
            <a:stCxn id="35" idx="2"/>
            <a:endCxn id="95" idx="0"/>
          </p:cNvCxnSpPr>
          <p:nvPr/>
        </p:nvCxnSpPr>
        <p:spPr>
          <a:xfrm rot="16200000" flipH="1">
            <a:off x="6861120" y="3797753"/>
            <a:ext cx="1372044" cy="106532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cxnSp>
        <p:nvCxnSpPr>
          <p:cNvPr id="50" name="Connecteur en angle 108"/>
          <p:cNvCxnSpPr>
            <a:stCxn id="35" idx="2"/>
            <a:endCxn id="29" idx="0"/>
          </p:cNvCxnSpPr>
          <p:nvPr/>
        </p:nvCxnSpPr>
        <p:spPr>
          <a:xfrm rot="16200000" flipH="1">
            <a:off x="6535146" y="4123727"/>
            <a:ext cx="1370458" cy="41178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cxnSp>
        <p:nvCxnSpPr>
          <p:cNvPr id="51" name="Connecteur en angle 109"/>
          <p:cNvCxnSpPr>
            <a:stCxn id="35" idx="2"/>
            <a:endCxn id="28" idx="0"/>
          </p:cNvCxnSpPr>
          <p:nvPr/>
        </p:nvCxnSpPr>
        <p:spPr>
          <a:xfrm rot="5400000">
            <a:off x="4382437" y="2367084"/>
            <a:ext cx="1354739" cy="390935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cxnSp>
        <p:nvCxnSpPr>
          <p:cNvPr id="53" name="Connecteur en angle 111"/>
          <p:cNvCxnSpPr>
            <a:stCxn id="40" idx="1"/>
            <a:endCxn id="27" idx="4"/>
          </p:cNvCxnSpPr>
          <p:nvPr/>
        </p:nvCxnSpPr>
        <p:spPr>
          <a:xfrm rot="10800000">
            <a:off x="4508189" y="5189444"/>
            <a:ext cx="567532" cy="27812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cxnSp>
        <p:nvCxnSpPr>
          <p:cNvPr id="54" name="Connecteur en angle 112"/>
          <p:cNvCxnSpPr>
            <a:stCxn id="35" idx="2"/>
            <a:endCxn id="40" idx="0"/>
          </p:cNvCxnSpPr>
          <p:nvPr/>
        </p:nvCxnSpPr>
        <p:spPr>
          <a:xfrm rot="5400000">
            <a:off x="5758905" y="3749478"/>
            <a:ext cx="1360664" cy="115049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56" name="ZoneTexte 55"/>
          <p:cNvSpPr txBox="1"/>
          <p:nvPr/>
        </p:nvSpPr>
        <p:spPr>
          <a:xfrm>
            <a:off x="4593595" y="4943345"/>
            <a:ext cx="361650" cy="1872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JDBC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4542947" y="5789030"/>
            <a:ext cx="471787" cy="242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REST /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API Java</a:t>
            </a:r>
          </a:p>
        </p:txBody>
      </p:sp>
      <p:sp>
        <p:nvSpPr>
          <p:cNvPr id="61" name="Organigramme : Processus 120"/>
          <p:cNvSpPr/>
          <p:nvPr/>
        </p:nvSpPr>
        <p:spPr>
          <a:xfrm>
            <a:off x="7151170" y="5345389"/>
            <a:ext cx="546220" cy="283146"/>
          </a:xfrm>
          <a:prstGeom prst="flowChartProcess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GED</a:t>
            </a:r>
          </a:p>
        </p:txBody>
      </p:sp>
      <p:sp>
        <p:nvSpPr>
          <p:cNvPr id="62" name="Organigramme : Processus 121"/>
          <p:cNvSpPr/>
          <p:nvPr/>
        </p:nvSpPr>
        <p:spPr>
          <a:xfrm>
            <a:off x="7153743" y="5675929"/>
            <a:ext cx="546220" cy="283146"/>
          </a:xfrm>
          <a:prstGeom prst="flowChartProcess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 / RTFE</a:t>
            </a:r>
          </a:p>
        </p:txBody>
      </p:sp>
      <p:sp>
        <p:nvSpPr>
          <p:cNvPr id="68" name="Ellipse 67"/>
          <p:cNvSpPr/>
          <p:nvPr/>
        </p:nvSpPr>
        <p:spPr>
          <a:xfrm>
            <a:off x="6934406" y="2155455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kern="0" dirty="0">
                <a:solidFill>
                  <a:srgbClr val="FFFFFF"/>
                </a:solidFill>
                <a:latin typeface="Arial"/>
              </a:rPr>
              <a:t>4</a:t>
            </a:r>
            <a:endParaRPr kumimoji="0" lang="fr-FR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4687226" y="5117188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</a:t>
            </a:r>
          </a:p>
        </p:txBody>
      </p:sp>
      <p:sp>
        <p:nvSpPr>
          <p:cNvPr id="73" name="Ellipse 72"/>
          <p:cNvSpPr/>
          <p:nvPr/>
        </p:nvSpPr>
        <p:spPr>
          <a:xfrm>
            <a:off x="7336037" y="4663110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</a:t>
            </a:r>
          </a:p>
        </p:txBody>
      </p:sp>
      <p:sp>
        <p:nvSpPr>
          <p:cNvPr id="74" name="Ellipse 73"/>
          <p:cNvSpPr/>
          <p:nvPr/>
        </p:nvSpPr>
        <p:spPr>
          <a:xfrm>
            <a:off x="7996030" y="4670472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</a:t>
            </a:r>
          </a:p>
        </p:txBody>
      </p:sp>
      <p:sp>
        <p:nvSpPr>
          <p:cNvPr id="77" name="Ellipse 76"/>
          <p:cNvSpPr/>
          <p:nvPr/>
        </p:nvSpPr>
        <p:spPr>
          <a:xfrm>
            <a:off x="7739772" y="2819400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6705600" y="3303158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79" name="Ellipse 78"/>
          <p:cNvSpPr/>
          <p:nvPr/>
        </p:nvSpPr>
        <p:spPr>
          <a:xfrm>
            <a:off x="7747000" y="3374484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</a:p>
        </p:txBody>
      </p:sp>
      <p:pic>
        <p:nvPicPr>
          <p:cNvPr id="80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71792" y="4962069"/>
            <a:ext cx="932815" cy="449084"/>
          </a:xfrm>
          <a:prstGeom prst="rect">
            <a:avLst/>
          </a:prstGeom>
          <a:noFill/>
        </p:spPr>
      </p:pic>
      <p:cxnSp>
        <p:nvCxnSpPr>
          <p:cNvPr id="81" name="Connecteur en angle 166"/>
          <p:cNvCxnSpPr>
            <a:stCxn id="35" idx="3"/>
            <a:endCxn id="155" idx="0"/>
          </p:cNvCxnSpPr>
          <p:nvPr/>
        </p:nvCxnSpPr>
        <p:spPr>
          <a:xfrm>
            <a:off x="8034775" y="3070218"/>
            <a:ext cx="1203388" cy="878855"/>
          </a:xfrm>
          <a:prstGeom prst="bentConnector2">
            <a:avLst/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83" name="Ellipse 82"/>
          <p:cNvSpPr/>
          <p:nvPr/>
        </p:nvSpPr>
        <p:spPr>
          <a:xfrm>
            <a:off x="9148021" y="3592331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</a:t>
            </a:r>
          </a:p>
        </p:txBody>
      </p:sp>
      <p:cxnSp>
        <p:nvCxnSpPr>
          <p:cNvPr id="84" name="Connecteur en angle 166"/>
          <p:cNvCxnSpPr>
            <a:stCxn id="40" idx="2"/>
            <a:endCxn id="155" idx="3"/>
          </p:cNvCxnSpPr>
          <p:nvPr/>
        </p:nvCxnSpPr>
        <p:spPr>
          <a:xfrm rot="5400000" flipH="1" flipV="1">
            <a:off x="6920830" y="3061392"/>
            <a:ext cx="1811856" cy="3925535"/>
          </a:xfrm>
          <a:prstGeom prst="bentConnector4">
            <a:avLst>
              <a:gd name="adj1" fmla="val -12617"/>
              <a:gd name="adj2" fmla="val 105823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85" name="ZoneTexte 84"/>
          <p:cNvSpPr txBox="1"/>
          <p:nvPr/>
        </p:nvSpPr>
        <p:spPr>
          <a:xfrm>
            <a:off x="9463382" y="3516112"/>
            <a:ext cx="679510" cy="309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Streaming (</a:t>
            </a:r>
            <a:r>
              <a:rPr kumimoji="0" lang="fr-FR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syslog-ng</a:t>
            </a: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86" name="Ellipse 85"/>
          <p:cNvSpPr/>
          <p:nvPr/>
        </p:nvSpPr>
        <p:spPr>
          <a:xfrm>
            <a:off x="9923000" y="4366848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</a:t>
            </a: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8005" y="1078707"/>
            <a:ext cx="444243" cy="63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ZoneTexte 88"/>
          <p:cNvSpPr txBox="1"/>
          <p:nvPr/>
        </p:nvSpPr>
        <p:spPr>
          <a:xfrm>
            <a:off x="4168798" y="1563126"/>
            <a:ext cx="492982" cy="278297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NDG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>
                <a:solidFill>
                  <a:sysClr val="windowText" lastClr="000000"/>
                </a:solidFill>
              </a:rPr>
              <a:t>PEPSY</a:t>
            </a:r>
            <a:endParaRPr kumimoji="0" lang="fr-FR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937044" y="2479136"/>
            <a:ext cx="1053937" cy="551623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800" kern="0" dirty="0">
                <a:solidFill>
                  <a:srgbClr val="000000"/>
                </a:solidFill>
                <a:latin typeface="Arial"/>
              </a:rPr>
              <a:t>Redirection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800" kern="0" dirty="0">
                <a:solidFill>
                  <a:srgbClr val="000000"/>
                </a:solidFill>
                <a:latin typeface="Arial"/>
              </a:rPr>
              <a:t>Par version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7870006" y="5016128"/>
            <a:ext cx="288032" cy="144016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5" name="Organigramme : Processus 83"/>
          <p:cNvSpPr/>
          <p:nvPr/>
        </p:nvSpPr>
        <p:spPr>
          <a:xfrm>
            <a:off x="7791100" y="5016435"/>
            <a:ext cx="577404" cy="283146"/>
          </a:xfrm>
          <a:prstGeom prst="flowChartProcess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z/OS</a:t>
            </a:r>
          </a:p>
        </p:txBody>
      </p:sp>
      <p:cxnSp>
        <p:nvCxnSpPr>
          <p:cNvPr id="96" name="Connecteur en angle 151"/>
          <p:cNvCxnSpPr>
            <a:stCxn id="26" idx="2"/>
            <a:endCxn id="91" idx="0"/>
          </p:cNvCxnSpPr>
          <p:nvPr/>
        </p:nvCxnSpPr>
        <p:spPr>
          <a:xfrm rot="5400000">
            <a:off x="2876479" y="1304291"/>
            <a:ext cx="762379" cy="158731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98" name="Rectangle 97"/>
          <p:cNvSpPr/>
          <p:nvPr/>
        </p:nvSpPr>
        <p:spPr bwMode="auto">
          <a:xfrm>
            <a:off x="8864601" y="1965776"/>
            <a:ext cx="1376540" cy="22364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BE574B"/>
            </a:solidFill>
            <a:prstDash val="solid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800" b="0" kern="0" dirty="0">
                <a:latin typeface="Arial"/>
                <a:cs typeface="+mn-cs"/>
              </a:rPr>
              <a:t>Cœur système applicatif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8864602" y="2214751"/>
            <a:ext cx="1376540" cy="223649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cs typeface="Arial" charset="0"/>
              </a:rPr>
              <a:t>Composants optionnels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700" b="0" dirty="0"/>
              <a:t>Utilisation à définir en conception</a:t>
            </a:r>
            <a:endParaRPr kumimoji="0" lang="fr-FR" sz="7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0" name="Organigramme : Processus 155"/>
          <p:cNvSpPr/>
          <p:nvPr/>
        </p:nvSpPr>
        <p:spPr>
          <a:xfrm>
            <a:off x="7795780" y="5349304"/>
            <a:ext cx="577404" cy="283146"/>
          </a:xfrm>
          <a:prstGeom prst="flowChartProcess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Autres contributeurs</a:t>
            </a:r>
          </a:p>
        </p:txBody>
      </p:sp>
      <p:pic>
        <p:nvPicPr>
          <p:cNvPr id="101" name="Image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411" y="2612827"/>
            <a:ext cx="746706" cy="165935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4963" y="5202132"/>
            <a:ext cx="746706" cy="165935"/>
          </a:xfrm>
          <a:prstGeom prst="rect">
            <a:avLst/>
          </a:prstGeom>
        </p:spPr>
      </p:pic>
      <p:pic>
        <p:nvPicPr>
          <p:cNvPr id="103" name="Image 1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940398"/>
            <a:ext cx="746706" cy="165935"/>
          </a:xfrm>
          <a:prstGeom prst="rect">
            <a:avLst/>
          </a:prstGeom>
        </p:spPr>
      </p:pic>
      <p:cxnSp>
        <p:nvCxnSpPr>
          <p:cNvPr id="104" name="Connecteur en angle 114"/>
          <p:cNvCxnSpPr>
            <a:stCxn id="26" idx="2"/>
            <a:endCxn id="47" idx="0"/>
          </p:cNvCxnSpPr>
          <p:nvPr/>
        </p:nvCxnSpPr>
        <p:spPr>
          <a:xfrm rot="16200000" flipH="1">
            <a:off x="4117517" y="1650562"/>
            <a:ext cx="776530" cy="90891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105" name="Ellipse 104"/>
          <p:cNvSpPr/>
          <p:nvPr/>
        </p:nvSpPr>
        <p:spPr>
          <a:xfrm>
            <a:off x="4870208" y="2155455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kern="0" dirty="0">
                <a:solidFill>
                  <a:srgbClr val="FFFFFF"/>
                </a:solidFill>
                <a:latin typeface="Arial"/>
              </a:rPr>
              <a:t>3</a:t>
            </a:r>
            <a:endParaRPr kumimoji="0" lang="fr-FR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7" name="Image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423" y="2546268"/>
            <a:ext cx="746706" cy="165935"/>
          </a:xfrm>
          <a:prstGeom prst="rect">
            <a:avLst/>
          </a:prstGeom>
        </p:spPr>
      </p:pic>
      <p:sp>
        <p:nvSpPr>
          <p:cNvPr id="93" name="Ellipse 92"/>
          <p:cNvSpPr/>
          <p:nvPr/>
        </p:nvSpPr>
        <p:spPr>
          <a:xfrm>
            <a:off x="2384265" y="2155455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33" name="Organigramme : Processus 96"/>
          <p:cNvSpPr/>
          <p:nvPr/>
        </p:nvSpPr>
        <p:spPr>
          <a:xfrm>
            <a:off x="5042408" y="2561950"/>
            <a:ext cx="610409" cy="408739"/>
          </a:xfrm>
          <a:prstGeom prst="flowChartProcess">
            <a:avLst/>
          </a:prstGeom>
          <a:solidFill>
            <a:srgbClr val="FFFFFF"/>
          </a:solidFill>
          <a:ln w="19050" cap="flat" cmpd="sng" algn="ctr">
            <a:solidFill>
              <a:srgbClr val="BE574B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Ressources statiques</a:t>
            </a:r>
          </a:p>
        </p:txBody>
      </p:sp>
      <p:pic>
        <p:nvPicPr>
          <p:cNvPr id="136" name="Image 1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686" y="1154281"/>
            <a:ext cx="746706" cy="165935"/>
          </a:xfrm>
          <a:prstGeom prst="rect">
            <a:avLst/>
          </a:prstGeom>
        </p:spPr>
      </p:pic>
      <p:pic>
        <p:nvPicPr>
          <p:cNvPr id="137" name="Picture 4" descr="Résultat de recherche d'images pour &quot;html css j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595" y="936462"/>
            <a:ext cx="332323" cy="18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ZoneTexte 137"/>
          <p:cNvSpPr txBox="1"/>
          <p:nvPr/>
        </p:nvSpPr>
        <p:spPr>
          <a:xfrm>
            <a:off x="3142577" y="922251"/>
            <a:ext cx="383068" cy="205712"/>
          </a:xfrm>
          <a:prstGeom prst="rect">
            <a:avLst/>
          </a:prstGeom>
          <a:noFill/>
        </p:spPr>
        <p:txBody>
          <a:bodyPr wrap="none" lIns="36000" tIns="36000" rIns="36000" bIns="36000" rtlCol="0">
            <a:noAutofit/>
          </a:bodyPr>
          <a:lstStyle/>
          <a:p>
            <a:r>
              <a:rPr lang="fr-FR" sz="1100" dirty="0"/>
              <a:t>SPA</a:t>
            </a:r>
          </a:p>
        </p:txBody>
      </p:sp>
      <p:cxnSp>
        <p:nvCxnSpPr>
          <p:cNvPr id="139" name="Connecteur en angle 114"/>
          <p:cNvCxnSpPr>
            <a:stCxn id="26" idx="2"/>
            <a:endCxn id="33" idx="0"/>
          </p:cNvCxnSpPr>
          <p:nvPr/>
        </p:nvCxnSpPr>
        <p:spPr>
          <a:xfrm rot="5400000">
            <a:off x="3426801" y="1861169"/>
            <a:ext cx="768935" cy="48011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65" name="Ellipse 64"/>
          <p:cNvSpPr/>
          <p:nvPr/>
        </p:nvSpPr>
        <p:spPr>
          <a:xfrm>
            <a:off x="3490951" y="2155455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55" name="Organigramme : Processus 84"/>
          <p:cNvSpPr/>
          <p:nvPr/>
        </p:nvSpPr>
        <p:spPr>
          <a:xfrm>
            <a:off x="8686800" y="3949073"/>
            <a:ext cx="1102726" cy="338318"/>
          </a:xfrm>
          <a:prstGeom prst="flowChartProcess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Concentrateur DGS (</a:t>
            </a:r>
            <a:r>
              <a:rPr kumimoji="0" lang="fr-F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syslog-ng</a:t>
            </a:r>
            <a:r>
              <a:rPr kumimoji="0" lang="fr-F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endParaRPr kumimoji="0" lang="fr-FR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66" name="Connecteur en angle 111"/>
          <p:cNvCxnSpPr>
            <a:stCxn id="40" idx="1"/>
            <a:endCxn id="30" idx="4"/>
          </p:cNvCxnSpPr>
          <p:nvPr/>
        </p:nvCxnSpPr>
        <p:spPr>
          <a:xfrm rot="10800000" flipV="1">
            <a:off x="4506317" y="5467571"/>
            <a:ext cx="569404" cy="22355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70" name="Ellipse 69"/>
          <p:cNvSpPr/>
          <p:nvPr/>
        </p:nvSpPr>
        <p:spPr>
          <a:xfrm>
            <a:off x="4703068" y="5598351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</a:t>
            </a:r>
          </a:p>
        </p:txBody>
      </p:sp>
      <p:cxnSp>
        <p:nvCxnSpPr>
          <p:cNvPr id="170" name="Connecteur : en angle 169"/>
          <p:cNvCxnSpPr>
            <a:stCxn id="26" idx="2"/>
            <a:endCxn id="40" idx="0"/>
          </p:cNvCxnSpPr>
          <p:nvPr/>
        </p:nvCxnSpPr>
        <p:spPr>
          <a:xfrm rot="16200000" flipH="1">
            <a:off x="3313508" y="2454572"/>
            <a:ext cx="3288298" cy="1812668"/>
          </a:xfrm>
          <a:prstGeom prst="bent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3807195" y="2009250"/>
            <a:ext cx="497834" cy="1735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</a:t>
            </a:r>
          </a:p>
        </p:txBody>
      </p:sp>
      <p:cxnSp>
        <p:nvCxnSpPr>
          <p:cNvPr id="172" name="Connecteur en angle 166"/>
          <p:cNvCxnSpPr>
            <a:stCxn id="155" idx="2"/>
            <a:endCxn id="80" idx="0"/>
          </p:cNvCxnSpPr>
          <p:nvPr/>
        </p:nvCxnSpPr>
        <p:spPr>
          <a:xfrm rot="16200000" flipH="1">
            <a:off x="8900842" y="4624711"/>
            <a:ext cx="674678" cy="3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E574B"/>
            </a:solidFill>
            <a:prstDash val="solid"/>
            <a:tailEnd type="arrow"/>
          </a:ln>
          <a:effectLst/>
        </p:spPr>
      </p:cxnSp>
      <p:sp>
        <p:nvSpPr>
          <p:cNvPr id="58" name="ZoneTexte 57"/>
          <p:cNvSpPr txBox="1"/>
          <p:nvPr/>
        </p:nvSpPr>
        <p:spPr>
          <a:xfrm>
            <a:off x="5652198" y="4353713"/>
            <a:ext cx="436116" cy="305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(REST)</a:t>
            </a:r>
          </a:p>
        </p:txBody>
      </p:sp>
      <p:sp>
        <p:nvSpPr>
          <p:cNvPr id="71" name="Ellipse 70"/>
          <p:cNvSpPr/>
          <p:nvPr/>
        </p:nvSpPr>
        <p:spPr>
          <a:xfrm>
            <a:off x="5780854" y="4630712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kern="0" dirty="0">
                <a:solidFill>
                  <a:srgbClr val="FFFFFF"/>
                </a:solidFill>
                <a:latin typeface="Arial"/>
              </a:rPr>
              <a:t>9</a:t>
            </a:r>
            <a:endParaRPr kumimoji="0" lang="fr-FR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5" name="ZoneTexte 174"/>
          <p:cNvSpPr txBox="1"/>
          <p:nvPr/>
        </p:nvSpPr>
        <p:spPr>
          <a:xfrm>
            <a:off x="7195771" y="4357760"/>
            <a:ext cx="436116" cy="305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(SOAP)</a:t>
            </a:r>
          </a:p>
        </p:txBody>
      </p:sp>
      <p:sp>
        <p:nvSpPr>
          <p:cNvPr id="176" name="ZoneTexte 175"/>
          <p:cNvSpPr txBox="1"/>
          <p:nvPr/>
        </p:nvSpPr>
        <p:spPr>
          <a:xfrm>
            <a:off x="7846630" y="4360698"/>
            <a:ext cx="436116" cy="16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</a:t>
            </a:r>
          </a:p>
        </p:txBody>
      </p:sp>
      <p:pic>
        <p:nvPicPr>
          <p:cNvPr id="177" name="Picture 6" descr="Résultat de recherche d'images pour &quot;api connect&quot;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5" t="10400" r="27697" b="32272"/>
          <a:stretch/>
        </p:blipFill>
        <p:spPr bwMode="auto">
          <a:xfrm>
            <a:off x="7999348" y="3887401"/>
            <a:ext cx="262869" cy="26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8" descr="Résultat de recherche d'imag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17" y="3169721"/>
            <a:ext cx="378911" cy="22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Image 1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42" y="3413824"/>
            <a:ext cx="578845" cy="181923"/>
          </a:xfrm>
          <a:prstGeom prst="rect">
            <a:avLst/>
          </a:prstGeom>
        </p:spPr>
      </p:pic>
      <p:pic>
        <p:nvPicPr>
          <p:cNvPr id="180" name="Picture 8" descr="Résultat de recherche d'imag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92" y="5694163"/>
            <a:ext cx="357073" cy="2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Image 1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68" y="5734529"/>
            <a:ext cx="366188" cy="115088"/>
          </a:xfrm>
          <a:prstGeom prst="rect">
            <a:avLst/>
          </a:prstGeom>
        </p:spPr>
      </p:pic>
      <p:pic>
        <p:nvPicPr>
          <p:cNvPr id="182" name="Image 18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15" y="5060808"/>
            <a:ext cx="272066" cy="250301"/>
          </a:xfrm>
          <a:prstGeom prst="rect">
            <a:avLst/>
          </a:prstGeom>
        </p:spPr>
      </p:pic>
      <p:pic>
        <p:nvPicPr>
          <p:cNvPr id="183" name="Image 18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17" y="5528530"/>
            <a:ext cx="286732" cy="336025"/>
          </a:xfrm>
          <a:prstGeom prst="rect">
            <a:avLst/>
          </a:prstGeom>
        </p:spPr>
      </p:pic>
      <p:sp>
        <p:nvSpPr>
          <p:cNvPr id="184" name="ZoneTexte 183"/>
          <p:cNvSpPr txBox="1"/>
          <p:nvPr/>
        </p:nvSpPr>
        <p:spPr>
          <a:xfrm>
            <a:off x="2902307" y="4358077"/>
            <a:ext cx="436116" cy="305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HTTPS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(REST)</a:t>
            </a:r>
          </a:p>
        </p:txBody>
      </p:sp>
      <p:sp>
        <p:nvSpPr>
          <p:cNvPr id="185" name="Ellipse 184"/>
          <p:cNvSpPr/>
          <p:nvPr/>
        </p:nvSpPr>
        <p:spPr>
          <a:xfrm>
            <a:off x="3030963" y="4635076"/>
            <a:ext cx="167640" cy="169888"/>
          </a:xfrm>
          <a:prstGeom prst="ellipse">
            <a:avLst/>
          </a:prstGeom>
          <a:solidFill>
            <a:srgbClr val="BE574B"/>
          </a:solidFill>
          <a:ln w="1905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</a:t>
            </a:r>
          </a:p>
        </p:txBody>
      </p:sp>
      <p:sp>
        <p:nvSpPr>
          <p:cNvPr id="186" name="Bulle narrative : rectangle à coins arrondis 185"/>
          <p:cNvSpPr/>
          <p:nvPr/>
        </p:nvSpPr>
        <p:spPr>
          <a:xfrm>
            <a:off x="167591" y="2155455"/>
            <a:ext cx="1681889" cy="875304"/>
          </a:xfrm>
          <a:prstGeom prst="wedgeRoundRectCallout">
            <a:avLst>
              <a:gd name="adj1" fmla="val 66399"/>
              <a:gd name="adj2" fmla="val 27815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Back end &gt; </a:t>
            </a:r>
            <a:r>
              <a:rPr lang="fr-FR" sz="1200" dirty="0" err="1"/>
              <a:t>microservice</a:t>
            </a:r>
            <a:r>
              <a:rPr lang="fr-FR" sz="1200" dirty="0"/>
              <a:t> </a:t>
            </a:r>
            <a:r>
              <a:rPr lang="fr-FR" sz="1200" dirty="0" err="1"/>
              <a:t>RESTful</a:t>
            </a:r>
            <a:endParaRPr lang="fr-FR" sz="1200" dirty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Console d’admin à la main des ME</a:t>
            </a:r>
          </a:p>
        </p:txBody>
      </p:sp>
      <p:sp>
        <p:nvSpPr>
          <p:cNvPr id="187" name="Bulle narrative : rectangle à coins arrondis 186"/>
          <p:cNvSpPr/>
          <p:nvPr/>
        </p:nvSpPr>
        <p:spPr>
          <a:xfrm>
            <a:off x="5370724" y="915463"/>
            <a:ext cx="1681889" cy="875304"/>
          </a:xfrm>
          <a:prstGeom prst="wedgeRoundRectCallout">
            <a:avLst>
              <a:gd name="adj1" fmla="val -56519"/>
              <a:gd name="adj2" fmla="val 12660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Frontaux http mutualisés pour tous les projets</a:t>
            </a:r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Plus </a:t>
            </a:r>
            <a:r>
              <a:rPr lang="fr-FR" sz="1200" dirty="0" err="1"/>
              <a:t>d’install</a:t>
            </a:r>
            <a:r>
              <a:rPr lang="fr-FR" sz="1200" dirty="0"/>
              <a:t> apache / </a:t>
            </a:r>
            <a:r>
              <a:rPr lang="fr-FR" sz="1200" dirty="0" err="1"/>
              <a:t>safe</a:t>
            </a:r>
            <a:r>
              <a:rPr lang="fr-FR" sz="1200" dirty="0"/>
              <a:t> / TLS</a:t>
            </a:r>
          </a:p>
        </p:txBody>
      </p:sp>
      <p:sp>
        <p:nvSpPr>
          <p:cNvPr id="188" name="Bulle narrative : rectangle à coins arrondis 187"/>
          <p:cNvSpPr/>
          <p:nvPr/>
        </p:nvSpPr>
        <p:spPr>
          <a:xfrm>
            <a:off x="7791100" y="929758"/>
            <a:ext cx="3257900" cy="875304"/>
          </a:xfrm>
          <a:prstGeom prst="wedgeRoundRectCallout">
            <a:avLst>
              <a:gd name="adj1" fmla="val -56519"/>
              <a:gd name="adj2" fmla="val 12660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AWT devient BFF (Back-end For Front)</a:t>
            </a:r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Le BFF devient optionnel grâce à SG </a:t>
            </a:r>
            <a:r>
              <a:rPr lang="fr-FR" sz="1200" dirty="0" err="1"/>
              <a:t>Signin</a:t>
            </a:r>
            <a:endParaRPr lang="fr-FR" sz="1200" dirty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Le mode page devient obsolète / plus supporté pour les nouveaux projets</a:t>
            </a:r>
          </a:p>
        </p:txBody>
      </p:sp>
      <p:sp>
        <p:nvSpPr>
          <p:cNvPr id="189" name="Bulle narrative : rectangle à coins arrondis 188"/>
          <p:cNvSpPr/>
          <p:nvPr/>
        </p:nvSpPr>
        <p:spPr>
          <a:xfrm>
            <a:off x="2207700" y="5893896"/>
            <a:ext cx="1681889" cy="875304"/>
          </a:xfrm>
          <a:prstGeom prst="wedgeRoundRectCallout">
            <a:avLst>
              <a:gd name="adj1" fmla="val 122539"/>
              <a:gd name="adj2" fmla="val -3690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Fat Jar : </a:t>
            </a:r>
            <a:r>
              <a:rPr lang="fr-FR" sz="1200" dirty="0" err="1"/>
              <a:t>Spring</a:t>
            </a:r>
            <a:r>
              <a:rPr lang="fr-FR" sz="1200" dirty="0"/>
              <a:t> Boot entre au cadre de référence ITIM</a:t>
            </a:r>
          </a:p>
        </p:txBody>
      </p:sp>
      <p:sp>
        <p:nvSpPr>
          <p:cNvPr id="190" name="Bulle narrative : rectangle à coins arrondis 189"/>
          <p:cNvSpPr/>
          <p:nvPr/>
        </p:nvSpPr>
        <p:spPr>
          <a:xfrm>
            <a:off x="10403652" y="2696452"/>
            <a:ext cx="1681889" cy="875304"/>
          </a:xfrm>
          <a:prstGeom prst="wedgeRoundRectCallout">
            <a:avLst>
              <a:gd name="adj1" fmla="val -83702"/>
              <a:gd name="adj2" fmla="val 9480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Solution clef en main pour acheminer les logs en streaming jusqu’aux </a:t>
            </a:r>
            <a:r>
              <a:rPr lang="fr-FR" sz="1200" dirty="0" err="1"/>
              <a:t>kafka</a:t>
            </a:r>
            <a:r>
              <a:rPr lang="fr-FR" sz="1200" dirty="0"/>
              <a:t> </a:t>
            </a:r>
            <a:r>
              <a:rPr lang="fr-FR" sz="1200" dirty="0" err="1"/>
              <a:t>Big</a:t>
            </a:r>
            <a:r>
              <a:rPr lang="fr-FR" sz="1200" dirty="0"/>
              <a:t> Data</a:t>
            </a:r>
          </a:p>
        </p:txBody>
      </p:sp>
      <p:sp>
        <p:nvSpPr>
          <p:cNvPr id="191" name="Bulle narrative : rectangle à coins arrondis 190"/>
          <p:cNvSpPr/>
          <p:nvPr/>
        </p:nvSpPr>
        <p:spPr>
          <a:xfrm>
            <a:off x="203574" y="4470085"/>
            <a:ext cx="2381453" cy="875304"/>
          </a:xfrm>
          <a:prstGeom prst="wedgeRoundRectCallout">
            <a:avLst>
              <a:gd name="adj1" fmla="val 54000"/>
              <a:gd name="adj2" fmla="val -9254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SG </a:t>
            </a:r>
            <a:r>
              <a:rPr lang="fr-FR" sz="1200" dirty="0" err="1"/>
              <a:t>Signin</a:t>
            </a:r>
            <a:r>
              <a:rPr lang="fr-FR" sz="1200" dirty="0"/>
              <a:t> devient le fournisseur d’identités (utilisateur ou application), bouclier pour toutes les APIs REST</a:t>
            </a:r>
          </a:p>
        </p:txBody>
      </p:sp>
      <p:sp>
        <p:nvSpPr>
          <p:cNvPr id="192" name="Bulle narrative : rectangle à coins arrondis 191"/>
          <p:cNvSpPr/>
          <p:nvPr/>
        </p:nvSpPr>
        <p:spPr>
          <a:xfrm>
            <a:off x="9976820" y="4832998"/>
            <a:ext cx="2092858" cy="875304"/>
          </a:xfrm>
          <a:prstGeom prst="wedgeRoundRectCallout">
            <a:avLst>
              <a:gd name="adj1" fmla="val -139554"/>
              <a:gd name="adj2" fmla="val -122073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fr-FR" sz="1200" dirty="0"/>
              <a:t>Renforcement (encore) de la robustesse et des performances de la </a:t>
            </a:r>
            <a:r>
              <a:rPr lang="fr-FR" sz="1200" dirty="0" err="1"/>
              <a:t>plateforme</a:t>
            </a:r>
            <a:r>
              <a:rPr lang="fr-FR" sz="1200" dirty="0"/>
              <a:t> d’API Management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4828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3892e1e-2c6d-433d-8c19-db94d6b5339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20b842e-8074-4ab3-a3f8-3429f39eb76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9eaf74f9-e3fe-4274-bc62-43fbc3e500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4e19406-0f14-409d-8e6e-750df9d026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6f280705-ac72-4696-91f4-9be8a814334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bb1612f3-cf87-4b4c-b374-600714110e7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051e5eb6-b66c-452c-ab71-9467987a7c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b6baff3c-20a9-49da-b9e5-dc432cbc2a4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eb72b068-d1c7-42e1-bce1-c85ba0aa601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93bc5ae-348a-41fd-8e20-d5e8bfed308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a9522f7-0cd6-4bfd-a959-ad850e87dfc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88a29d0-39b8-4768-ac61-0315252c3cb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dbb9b92e-f765-4828-8cf3-d06c8a6f48e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820c37e2-e6be-482a-9946-65d3b620341b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79c34f7-2767-4c41-9494-c17c6ad3c60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9a1ce35-ed9a-4659-9fac-347c508f586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2fd388a-c9e8-4f56-baf2-e68800e2b50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638bae4-5da7-470c-a7ce-a774e328542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6b7a0c59-38d7-4be8-8325-f09344884d1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d272de8-d781-48a2-b173-52ec9544c03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0eddcff4-248f-4143-b7fd-ec09f8e8829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eb4a11b0-9499-48ff-8b56-db54fdee82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8d8464db-c30b-40eb-979d-b94547a6d6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05cf30b-7afe-4a86-8192-c3c3c57c4c3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530ae38-6178-45ce-8b83-3cf6cc0be1c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16d3d4c-9254-420c-9b95-0dec3917dcd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6b41d184-6874-47f8-b8a2-9bf96f13f1b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bec70e5-ff5c-4dde-bde4-43a52a94e2c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e159f437-8c24-4363-b998-edfa9bcd4bb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6d4691f-76e9-403a-a2b6-b09013116ec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f4b3be3-6af3-4b5a-b3b7-37aa1bb3c21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83404ef2-ee7a-4489-9059-1c29d1e65d0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9b24dd4-91d1-4a91-bffe-8d845e7af6e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c235101-4493-4ee2-b9bd-ce7699ae195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16dba1d-3c27-49ff-83c4-06b74dd940e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b45b720-a2ba-409c-89df-ee31a10defec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8cb14a2-cb58-4deb-9c3a-d388ab693b5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ab23686-7c47-4894-adc5-c4992be03f6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dc3b9475-a410-4217-b0ee-7cfcf33fe0d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1e286f5-6b59-45df-9e3d-9e9440f7078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e24185fb-99e3-46d2-8f24-55f6ed0887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ddb3b4c0-11e5-4f71-b166-4788e33512a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d48579e2-3f91-4515-bf5e-8e40252e5fe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90426652-9554-4cce-8547-afe40ef5308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7f6e658-8525-46fd-a54b-ce0b952743f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69a40d7-41cc-4dc2-898d-e5df01d00ad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d576c1fb-204f-40b9-92eb-8856c8995c2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1c0d76e-26f4-4b6e-b9c8-479996d62fd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0acf11b-8b31-4ab4-b239-3feab77d143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ef440839-b40f-4ea7-b53d-e800e82f3e0b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ded558e0-95b7-4a8e-a575-9dd8a4c1809c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8afb0716-1316-42fe-839c-9b568cb9c9af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d27840b6-63b3-4272-8038-161d2fe4d60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61569e0-698b-40d4-8b44-9552b1c5448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f4a574ce-09ba-4e6f-99bf-c8ac04765a4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efcfa3e-12e2-4409-b3ec-2cfbb4de5d8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a06e043-6e5e-4194-b6bb-144c6c40c53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faac2d22-7f49-4246-a89e-7ee42f10ab3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059e31d7-1f64-4190-9616-761da8d8753c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3d3cc2b-7feb-4877-83d5-4a9484630de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eddebc1d-152a-4103-9db4-ceb3fc780d1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3642007-5f74-4825-94c7-f3547e305ee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7b4656a-ac9a-4b94-bf24-89073841e70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9436bf77-b1f7-4ef1-b25f-9d0f98df5a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ec54e0cb-d511-4950-9978-ac7a535a7cb4"/>
</p:tagLst>
</file>

<file path=ppt/theme/theme1.xml><?xml version="1.0" encoding="utf-8"?>
<a:theme xmlns:a="http://schemas.openxmlformats.org/drawingml/2006/main" name="SG CIB A4 Print Template 2012">
  <a:themeElements>
    <a:clrScheme name="Custom 1">
      <a:dk1>
        <a:srgbClr val="000000"/>
      </a:dk1>
      <a:lt1>
        <a:srgbClr val="FFFFFF"/>
      </a:lt1>
      <a:dk2>
        <a:srgbClr val="AA8778"/>
      </a:dk2>
      <a:lt2>
        <a:srgbClr val="E1694B"/>
      </a:lt2>
      <a:accent1>
        <a:srgbClr val="BE574B"/>
      </a:accent1>
      <a:accent2>
        <a:srgbClr val="EF8341"/>
      </a:accent2>
      <a:accent3>
        <a:srgbClr val="EBAF47"/>
      </a:accent3>
      <a:accent4>
        <a:srgbClr val="709127"/>
      </a:accent4>
      <a:accent5>
        <a:srgbClr val="645E99"/>
      </a:accent5>
      <a:accent6>
        <a:srgbClr val="91929C"/>
      </a:accent6>
      <a:hlink>
        <a:srgbClr val="78236E"/>
      </a:hlink>
      <a:folHlink>
        <a:srgbClr val="9192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>
          <a:defRPr sz="11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SG CIB A4 Print Template 2012</Template>
  <TotalTime>100962</TotalTime>
  <Words>5396</Words>
  <Application>Microsoft Office PowerPoint</Application>
  <PresentationFormat>Grand écran</PresentationFormat>
  <Paragraphs>1071</Paragraphs>
  <Slides>65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8" baseType="lpstr">
      <vt:lpstr>ＭＳ Ｐゴシック</vt:lpstr>
      <vt:lpstr>Arial</vt:lpstr>
      <vt:lpstr>Arial Narrow</vt:lpstr>
      <vt:lpstr>Calibri</vt:lpstr>
      <vt:lpstr>Cambria</vt:lpstr>
      <vt:lpstr>inherit</vt:lpstr>
      <vt:lpstr>Lucida Handwriting</vt:lpstr>
      <vt:lpstr>Segoe Print</vt:lpstr>
      <vt:lpstr>Source Sans Pro</vt:lpstr>
      <vt:lpstr>Verdana</vt:lpstr>
      <vt:lpstr>Webdings</vt:lpstr>
      <vt:lpstr>Wingdings</vt:lpstr>
      <vt:lpstr>SG CIB A4 Print Template 2012</vt:lpstr>
      <vt:lpstr>Présentation PowerPoint</vt:lpstr>
      <vt:lpstr>Agenda</vt:lpstr>
      <vt:lpstr>2017 Fall Update | Intro &amp; Architecture générale</vt:lpstr>
      <vt:lpstr>SDA 2017 FALL UPDATE | CONTEXTE ET OBJECTIFS</vt:lpstr>
      <vt:lpstr>SDA 2017 FALL UPDATE | Schéma Général</vt:lpstr>
      <vt:lpstr>SDA 2017 FALL UPDATE | Schéma Général</vt:lpstr>
      <vt:lpstr>SDA 2017 FALL UPDATE | Schéma Général</vt:lpstr>
      <vt:lpstr>SDA 2017 FALL UPDATE | Schéma Général</vt:lpstr>
      <vt:lpstr>SDA 2017 FALL UPDATE | Schéma Général</vt:lpstr>
      <vt:lpstr>SDA 2017 FALL UPDATE | Notre use case</vt:lpstr>
      <vt:lpstr>2017 Fall Update | Scaffolding</vt:lpstr>
      <vt:lpstr>SDA 2017 FALL UPDATE | SCAFFOLDING</vt:lpstr>
      <vt:lpstr>SDA 2017 FALL UPDATE | SCAFFOLDING</vt:lpstr>
      <vt:lpstr>2017 Fall Update  | ”FAT JAR”</vt:lpstr>
      <vt:lpstr>SDA 2017 FALL UPDATE | FAT JAr</vt:lpstr>
      <vt:lpstr>SDA 2017 FALL UPDATE | FAT JAr</vt:lpstr>
      <vt:lpstr>SDA 2017 FALL UPDATE | FAT JAr</vt:lpstr>
      <vt:lpstr>SDA 2017 FALL UPDATE | FAT JAr</vt:lpstr>
      <vt:lpstr>SDA 2017 FALL UPDATE | FAT JAr</vt:lpstr>
      <vt:lpstr>SDA 2017 FALL UPDATE | FAT JAr</vt:lpstr>
      <vt:lpstr>SDA 2017 FALL UPDATE | FAT JAr</vt:lpstr>
      <vt:lpstr>SDA 2017 FALL UPDATE | FAT JAr</vt:lpstr>
      <vt:lpstr>SDA 2017 FALL UPDATE | FAT JAr</vt:lpstr>
      <vt:lpstr>SDA 2017 FALL UPDATE | FAT JAr</vt:lpstr>
      <vt:lpstr>SDA 2017 FALL UPDATE | FAT JAr</vt:lpstr>
      <vt:lpstr>2017 Fall Update | ”SG Signin”</vt:lpstr>
      <vt:lpstr>SDA 2017 FALL UPDATE | SG Signin</vt:lpstr>
      <vt:lpstr>SDA 2017 FALL UPDATE | SG Signin</vt:lpstr>
      <vt:lpstr>SDA 2017 FALL UPDATE | SG Signin</vt:lpstr>
      <vt:lpstr>SDA 2017 FALL UPDATE | SG SIGNIN</vt:lpstr>
      <vt:lpstr>2017 Fall Update  | ”CDN”</vt:lpstr>
      <vt:lpstr>SDA 2017 FALL UPDATE | CDN (Content Delivery Network)</vt:lpstr>
      <vt:lpstr>SDA 2017 FALL UPDATE | CDN (Content Delivery Network)</vt:lpstr>
      <vt:lpstr>2017 Fall Update | ”SSOPv2 - APIM”</vt:lpstr>
      <vt:lpstr>SDA 2017 FALL UPDATE | SSOPv2 – API Management</vt:lpstr>
      <vt:lpstr>SDA 2017 FALL UPDATE | SSOPv2 – API Management</vt:lpstr>
      <vt:lpstr>SDA 2017 FALL UPDATE | SSOPv2 – API Management</vt:lpstr>
      <vt:lpstr>SDA 2017 FALL UPDATE | SSOPv2 – API Management</vt:lpstr>
      <vt:lpstr>SDA 2017 FALL UPDATE | SSOPv2 – API Management</vt:lpstr>
      <vt:lpstr>SDA 2017 FALL UPDATE | SSOPv2 – API Management</vt:lpstr>
      <vt:lpstr>2017 Fall Update | ”Exploitabilité”</vt:lpstr>
      <vt:lpstr>SDA 2017 FALL UPDATE | EXPLOITABILITé</vt:lpstr>
      <vt:lpstr>SDA 2017 FALL UPDATE | EXPLOITABILITé</vt:lpstr>
      <vt:lpstr>SDA 2017 FALL UPDATE | Exploitabilité</vt:lpstr>
      <vt:lpstr>2017 Fall Update | ”Débranchements”</vt:lpstr>
      <vt:lpstr>SDA 2017 FALL UPDATE | Débranchements</vt:lpstr>
      <vt:lpstr>SDA 2017 FALL UPDATE | Débranchements</vt:lpstr>
      <vt:lpstr>SDA 2017 FALL UPDATE | Débranchements (BDDF)</vt:lpstr>
      <vt:lpstr>SDA 2017 FALL UPDATE | Débranchements (BDDF)</vt:lpstr>
      <vt:lpstr>SDA 2017 FALL UPDATE | Débranchements (BDDF)</vt:lpstr>
      <vt:lpstr>2017 Fall Update | Perspectives</vt:lpstr>
      <vt:lpstr>SDA 2017 FALL UPDATE | VOS ATTENTES</vt:lpstr>
      <vt:lpstr>SDA 2017 FALL UPDATE | SG SIGNIN</vt:lpstr>
      <vt:lpstr>SDA 2017 FALL UPDATE | FAT JAr</vt:lpstr>
      <vt:lpstr>SDA 2017 FALL UPDATE | SSOPv2 – API Management </vt:lpstr>
      <vt:lpstr>SDA 2017 FALL UPDATE | Hébergement</vt:lpstr>
      <vt:lpstr>SDA 2017 FALL UPDATE | Exploitabilité</vt:lpstr>
      <vt:lpstr>MERCI !</vt:lpstr>
      <vt:lpstr>2017 Fall Update | ANNEXES</vt:lpstr>
      <vt:lpstr>SDA 2017 FALL UPDATE | SSOPv2 – API Management</vt:lpstr>
      <vt:lpstr>SDA 2017 FALL UPDATE | SSOPv2 – API Management</vt:lpstr>
      <vt:lpstr>SDA 2017 FALL UPDATE | SSOPv2 – API Management</vt:lpstr>
      <vt:lpstr>Microservices|WHY ?</vt:lpstr>
      <vt:lpstr>SDA 2017 FALL UPDATE | FAT JAr</vt:lpstr>
      <vt:lpstr>SDA 2017 FALL UPDATE | FAT JAr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SDA 2017 Summer Update</dc:title>
  <dc:creator>Florent Chameau</dc:creator>
  <cp:lastModifiedBy>FLORENT CHAMEAU</cp:lastModifiedBy>
  <cp:revision>2980</cp:revision>
  <cp:lastPrinted>2016-07-18T18:30:15Z</cp:lastPrinted>
  <dcterms:created xsi:type="dcterms:W3CDTF">2015-11-10T15:12:38Z</dcterms:created>
  <dcterms:modified xsi:type="dcterms:W3CDTF">2017-11-09T10:03:38Z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f652768b-7268-4b99-9af2-1a69b39202e2</vt:lpwstr>
  </property>
  <property fmtid="{D5CDD505-2E9C-101B-9397-08002B2CF9AE}" pid="3" name="Offisync_ProviderInitializationData">
    <vt:lpwstr>https://sbc.safe.socgen/</vt:lpwstr>
  </property>
  <property fmtid="{D5CDD505-2E9C-101B-9397-08002B2CF9AE}" pid="4" name="Offisync_UpdateToken">
    <vt:lpwstr>6</vt:lpwstr>
  </property>
  <property fmtid="{D5CDD505-2E9C-101B-9397-08002B2CF9AE}" pid="5" name="Jive_PrevVersionNumber">
    <vt:lpwstr>5</vt:lpwstr>
  </property>
  <property fmtid="{D5CDD505-2E9C-101B-9397-08002B2CF9AE}" pid="6" name="Jive_LatestUserAccountName">
    <vt:lpwstr>A381755</vt:lpwstr>
  </property>
  <property fmtid="{D5CDD505-2E9C-101B-9397-08002B2CF9AE}" pid="7" name="Jive_LatestFileFullName">
    <vt:lpwstr>d8e65df68874c685ab40a1eeebc40e4d</vt:lpwstr>
  </property>
  <property fmtid="{D5CDD505-2E9C-101B-9397-08002B2CF9AE}" pid="8" name="Jive_ModifiedButNotPublished">
    <vt:lpwstr>False</vt:lpwstr>
  </property>
  <property fmtid="{D5CDD505-2E9C-101B-9397-08002B2CF9AE}" pid="9" name="Offisync_UniqueId">
    <vt:lpwstr>289980</vt:lpwstr>
  </property>
  <property fmtid="{D5CDD505-2E9C-101B-9397-08002B2CF9AE}" pid="10" name="Jive_VersionGuid_v2.5">
    <vt:lpwstr>14647177ef3c479b831a0506e3fc6e1e</vt:lpwstr>
  </property>
</Properties>
</file>